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5"/>
  </p:notesMasterIdLst>
  <p:sldIdLst>
    <p:sldId id="256" r:id="rId2"/>
    <p:sldId id="257" r:id="rId3"/>
    <p:sldId id="288" r:id="rId4"/>
    <p:sldId id="259" r:id="rId5"/>
    <p:sldId id="258" r:id="rId6"/>
    <p:sldId id="260" r:id="rId7"/>
    <p:sldId id="291" r:id="rId8"/>
    <p:sldId id="292" r:id="rId9"/>
    <p:sldId id="293" r:id="rId10"/>
    <p:sldId id="261" r:id="rId11"/>
    <p:sldId id="297" r:id="rId12"/>
    <p:sldId id="299" r:id="rId13"/>
    <p:sldId id="296" r:id="rId14"/>
    <p:sldId id="262" r:id="rId15"/>
    <p:sldId id="263" r:id="rId16"/>
    <p:sldId id="300" r:id="rId17"/>
    <p:sldId id="302" r:id="rId18"/>
    <p:sldId id="275" r:id="rId19"/>
    <p:sldId id="303" r:id="rId20"/>
    <p:sldId id="277" r:id="rId21"/>
    <p:sldId id="304" r:id="rId22"/>
    <p:sldId id="280" r:id="rId23"/>
    <p:sldId id="305" r:id="rId24"/>
    <p:sldId id="282" r:id="rId25"/>
    <p:sldId id="306" r:id="rId26"/>
    <p:sldId id="284" r:id="rId27"/>
    <p:sldId id="307" r:id="rId28"/>
    <p:sldId id="286" r:id="rId29"/>
    <p:sldId id="308" r:id="rId30"/>
    <p:sldId id="309" r:id="rId31"/>
    <p:sldId id="310" r:id="rId32"/>
    <p:sldId id="287" r:id="rId33"/>
    <p:sldId id="29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. Dr. Irfan  OZBERK" initials="PDIO" lastIdx="1" clrIdx="0">
    <p:extLst>
      <p:ext uri="{19B8F6BF-5375-455C-9EA6-DF929625EA0E}">
        <p15:presenceInfo xmlns:p15="http://schemas.microsoft.com/office/powerpoint/2012/main" userId="S::ozberki@harran.edu.tr::610fe890-d12d-43b1-b8e2-0c92b29ea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3831" autoAdjust="0"/>
  </p:normalViewPr>
  <p:slideViewPr>
    <p:cSldViewPr snapToGrid="0">
      <p:cViewPr varScale="1">
        <p:scale>
          <a:sx n="79" d="100"/>
          <a:sy n="79" d="100"/>
        </p:scale>
        <p:origin x="907" y="72"/>
      </p:cViewPr>
      <p:guideLst/>
    </p:cSldViewPr>
  </p:slideViewPr>
  <p:outlineViewPr>
    <p:cViewPr>
      <p:scale>
        <a:sx n="33" d="100"/>
        <a:sy n="33" d="100"/>
      </p:scale>
      <p:origin x="0" y="-124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AFAA0-ABD4-46CE-B17F-F8ED61FE9332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87959-9D4D-411C-AF9C-73BACB6A2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87959-9D4D-411C-AF9C-73BACB6A23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5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87959-9D4D-411C-AF9C-73BACB6A23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3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87959-9D4D-411C-AF9C-73BACB6A23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1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06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01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29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550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685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85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998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538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334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805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58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91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518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614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456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38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041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845DC-A3B5-4E59-87E3-4E0EDF9F91BB}" type="datetimeFigureOut">
              <a:rPr lang="tr-TR" smtClean="0"/>
              <a:t>17.05.2023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7819A-381D-430A-9D0D-B3F10251A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410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G&#246;zlem%20bah&#231;esi%2058%20hat%202021-22%201.sayfa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AFBE3A-E7FE-415A-AFF4-533655354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1655762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FF00"/>
                </a:solidFill>
              </a:rPr>
              <a:t>IMPRESA IN TURKEY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ADC6F82-07E3-446F-9DF9-DF773EFFC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SUMMARIZED RESEARCH FINDINGS </a:t>
            </a:r>
            <a:r>
              <a:rPr lang="tr-TR" dirty="0" err="1">
                <a:solidFill>
                  <a:schemeClr val="bg1"/>
                </a:solidFill>
              </a:rPr>
              <a:t>for</a:t>
            </a:r>
            <a:r>
              <a:rPr lang="tr-TR" dirty="0">
                <a:solidFill>
                  <a:schemeClr val="bg1"/>
                </a:solidFill>
              </a:rPr>
              <a:t> 2021-22 GROWING SEASON</a:t>
            </a:r>
          </a:p>
          <a:p>
            <a:pPr algn="ctr"/>
            <a:r>
              <a:rPr lang="tr-TR" dirty="0">
                <a:solidFill>
                  <a:schemeClr val="bg1"/>
                </a:solidFill>
              </a:rPr>
              <a:t>7-9 </a:t>
            </a:r>
            <a:r>
              <a:rPr lang="en-US" dirty="0">
                <a:solidFill>
                  <a:schemeClr val="bg1"/>
                </a:solidFill>
              </a:rPr>
              <a:t>February </a:t>
            </a:r>
            <a:r>
              <a:rPr lang="tr-TR" dirty="0">
                <a:solidFill>
                  <a:schemeClr val="bg1"/>
                </a:solidFill>
              </a:rPr>
              <a:t>2023 (Great </a:t>
            </a:r>
            <a:r>
              <a:rPr lang="tr-TR" dirty="0" err="1">
                <a:solidFill>
                  <a:schemeClr val="bg1"/>
                </a:solidFill>
              </a:rPr>
              <a:t>earthquake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dIsaster</a:t>
            </a:r>
            <a:r>
              <a:rPr lang="tr-TR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tr-TR" dirty="0">
                <a:solidFill>
                  <a:schemeClr val="bg1"/>
                </a:solidFill>
              </a:rPr>
              <a:t>31 May 2023</a:t>
            </a:r>
          </a:p>
        </p:txBody>
      </p:sp>
    </p:spTree>
    <p:extLst>
      <p:ext uri="{BB962C8B-B14F-4D97-AF65-F5344CB8AC3E}">
        <p14:creationId xmlns:p14="http://schemas.microsoft.com/office/powerpoint/2010/main" val="356671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AC88772-6DB3-49EC-9C8A-A0B46ACE3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8AADD43-BA8A-41A8-BE54-9597FCA3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158" y="1065955"/>
            <a:ext cx="2138560" cy="4817318"/>
          </a:xfrm>
        </p:spPr>
        <p:txBody>
          <a:bodyPr anchor="ctr">
            <a:normAutofit/>
          </a:bodyPr>
          <a:lstStyle/>
          <a:p>
            <a:r>
              <a:rPr lang="tr-TR" sz="2800" dirty="0"/>
              <a:t>3. </a:t>
            </a:r>
            <a:r>
              <a:rPr lang="en-US" sz="2800" dirty="0"/>
              <a:t>Evaluatıon of </a:t>
            </a:r>
            <a:r>
              <a:rPr lang="tr-TR" sz="2800" dirty="0" err="1"/>
              <a:t>fıled</a:t>
            </a:r>
            <a:r>
              <a:rPr lang="tr-TR" sz="2800" dirty="0"/>
              <a:t> </a:t>
            </a:r>
            <a:r>
              <a:rPr lang="tr-TR" sz="2800" dirty="0" err="1"/>
              <a:t>nurserıes</a:t>
            </a:r>
            <a:endParaRPr lang="en-US" sz="2800" dirty="0"/>
          </a:p>
        </p:txBody>
      </p:sp>
      <p:sp>
        <p:nvSpPr>
          <p:cNvPr id="46" name="Round Diagonal Corner Rectangle 6">
            <a:extLst>
              <a:ext uri="{FF2B5EF4-FFF2-40B4-BE49-F238E27FC236}">
                <a16:creationId xmlns:a16="http://schemas.microsoft.com/office/drawing/2014/main" id="{17A3DD84-FAA5-438A-8462-D1E01EA0D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3558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 w="190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27DAEF-CC43-40F9-B51A-886A8540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59" y="1065954"/>
            <a:ext cx="4312330" cy="544660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200" dirty="0"/>
              <a:t>Material list, </a:t>
            </a:r>
            <a:r>
              <a:rPr lang="tr-TR" sz="2200" dirty="0"/>
              <a:t>teste</a:t>
            </a:r>
            <a:r>
              <a:rPr lang="en-US" sz="2200" dirty="0"/>
              <a:t>d</a:t>
            </a:r>
            <a:r>
              <a:rPr lang="en-US" sz="1800" dirty="0"/>
              <a:t>;</a:t>
            </a:r>
          </a:p>
          <a:p>
            <a:r>
              <a:rPr lang="en-US" sz="1400" dirty="0"/>
              <a:t>Dryland observation nursery with </a:t>
            </a:r>
            <a:r>
              <a:rPr lang="en-US" sz="1400" dirty="0">
                <a:hlinkClick r:id="rId3" action="ppaction://hlinkfile"/>
              </a:rPr>
              <a:t>58</a:t>
            </a:r>
            <a:r>
              <a:rPr lang="en-US" sz="1400" dirty="0"/>
              <a:t> entries</a:t>
            </a:r>
          </a:p>
          <a:p>
            <a:r>
              <a:rPr lang="en-US" sz="1400" dirty="0"/>
              <a:t>(North African:10, Italian:14, Turkish: 17, DW-WWR:17)</a:t>
            </a:r>
          </a:p>
          <a:p>
            <a:r>
              <a:rPr lang="tr-TR" sz="1400" dirty="0">
                <a:solidFill>
                  <a:srgbClr val="FF0000"/>
                </a:solidFill>
              </a:rPr>
              <a:t>2019-20:</a:t>
            </a:r>
          </a:p>
          <a:p>
            <a:r>
              <a:rPr lang="en-US" sz="1400" dirty="0"/>
              <a:t>Supp. İrrigation and dryland experiment in 2019-20 with 27 entries (17 Turkish+5 DW-WWR recom.+3 </a:t>
            </a:r>
            <a:r>
              <a:rPr lang="en-US" sz="1400" dirty="0" err="1"/>
              <a:t>hom</a:t>
            </a:r>
            <a:r>
              <a:rPr lang="en-US" sz="1400" dirty="0"/>
              <a:t>- +</a:t>
            </a:r>
            <a:r>
              <a:rPr lang="en-US" sz="1400" dirty="0" err="1"/>
              <a:t>Simeto</a:t>
            </a:r>
            <a:r>
              <a:rPr lang="en-US" sz="1400" dirty="0"/>
              <a:t> +</a:t>
            </a:r>
            <a:r>
              <a:rPr lang="en-US" sz="1400" dirty="0" err="1"/>
              <a:t>Khiar</a:t>
            </a:r>
            <a:r>
              <a:rPr lang="en-US" sz="1400" dirty="0"/>
              <a:t>)</a:t>
            </a:r>
          </a:p>
          <a:p>
            <a:r>
              <a:rPr lang="tr-TR" sz="1400" dirty="0">
                <a:solidFill>
                  <a:srgbClr val="FF0000"/>
                </a:solidFill>
              </a:rPr>
              <a:t>2020-21</a:t>
            </a:r>
            <a:r>
              <a:rPr lang="tr-TR" sz="1400" dirty="0"/>
              <a:t>:</a:t>
            </a:r>
          </a:p>
          <a:p>
            <a:r>
              <a:rPr lang="en-US" sz="1400" dirty="0" err="1"/>
              <a:t>Supp.irri</a:t>
            </a:r>
            <a:r>
              <a:rPr lang="en-US" sz="1400" dirty="0"/>
              <a:t>. Experiment with 27 entries and dryland</a:t>
            </a:r>
            <a:r>
              <a:rPr lang="tr-TR" sz="1400" dirty="0"/>
              <a:t> </a:t>
            </a:r>
            <a:r>
              <a:rPr lang="en-US" sz="1400" dirty="0"/>
              <a:t>with 34 entries (27 shared + 7 varieties</a:t>
            </a:r>
            <a:r>
              <a:rPr lang="tr-TR" sz="1400" dirty="0"/>
              <a:t>)</a:t>
            </a:r>
            <a:endParaRPr lang="en-US" sz="1400" dirty="0"/>
          </a:p>
          <a:p>
            <a:r>
              <a:rPr lang="tr-TR" dirty="0">
                <a:solidFill>
                  <a:srgbClr val="FF0000"/>
                </a:solidFill>
              </a:rPr>
              <a:t>2021-22</a:t>
            </a:r>
          </a:p>
          <a:p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dryland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supp.irri</a:t>
            </a:r>
            <a:r>
              <a:rPr lang="tr-TR" dirty="0"/>
              <a:t> </a:t>
            </a:r>
            <a:r>
              <a:rPr lang="tr-TR" dirty="0" err="1"/>
              <a:t>YT’s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34 </a:t>
            </a:r>
            <a:r>
              <a:rPr lang="tr-TR" dirty="0" err="1"/>
              <a:t>entries</a:t>
            </a:r>
            <a:endParaRPr lang="tr-TR" dirty="0"/>
          </a:p>
          <a:p>
            <a:r>
              <a:rPr lang="tr-TR" dirty="0" err="1"/>
              <a:t>Observation</a:t>
            </a:r>
            <a:r>
              <a:rPr lang="tr-TR" dirty="0"/>
              <a:t> </a:t>
            </a:r>
            <a:r>
              <a:rPr lang="tr-TR" dirty="0" err="1"/>
              <a:t>nursery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58 </a:t>
            </a:r>
            <a:r>
              <a:rPr lang="tr-TR" dirty="0" err="1"/>
              <a:t>entries</a:t>
            </a:r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640D31-0CFD-4B3F-AE95-530AA5174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71921" y="0"/>
            <a:ext cx="0" cy="68580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  <a:alpha val="60000"/>
              </a:schemeClr>
            </a:solidFill>
          </a:ln>
          <a:effectLst>
            <a:outerShdw blurRad="88900" dist="38100" dir="5400000" algn="ctr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8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0BFB0D-3F2E-417A-862C-B83D1190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618518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3.1 </a:t>
            </a:r>
            <a:r>
              <a:rPr lang="tr-TR" dirty="0" err="1"/>
              <a:t>observatıon</a:t>
            </a:r>
            <a:r>
              <a:rPr lang="tr-TR" dirty="0"/>
              <a:t> </a:t>
            </a:r>
            <a:r>
              <a:rPr lang="tr-TR" dirty="0" err="1"/>
              <a:t>nurserıes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13AEAB-3F7F-463C-AA5C-4B3D6F21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59" y="2249487"/>
            <a:ext cx="3633390" cy="3541714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A73AB79-4B70-494A-836C-BCE886CE7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5" r="26011" b="-1"/>
          <a:stretch/>
        </p:blipFill>
        <p:spPr>
          <a:xfrm>
            <a:off x="4794250" y="4021666"/>
            <a:ext cx="1745654" cy="1523945"/>
          </a:xfrm>
          <a:prstGeom prst="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4879CF3-BBF7-442B-92AE-06584E0AE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64" r="-6" b="29527"/>
          <a:stretch/>
        </p:blipFill>
        <p:spPr>
          <a:xfrm>
            <a:off x="4794251" y="2497720"/>
            <a:ext cx="1745653" cy="1523945"/>
          </a:xfrm>
          <a:custGeom>
            <a:avLst/>
            <a:gdLst/>
            <a:ahLst/>
            <a:cxnLst/>
            <a:rect l="l" t="t" r="r" b="b"/>
            <a:pathLst>
              <a:path w="2327537" h="3047892">
                <a:moveTo>
                  <a:pt x="148128" y="0"/>
                </a:moveTo>
                <a:lnTo>
                  <a:pt x="2327537" y="0"/>
                </a:lnTo>
                <a:lnTo>
                  <a:pt x="2327537" y="3047892"/>
                </a:lnTo>
                <a:lnTo>
                  <a:pt x="0" y="3047892"/>
                </a:lnTo>
                <a:lnTo>
                  <a:pt x="0" y="148128"/>
                </a:lnTo>
                <a:cubicBezTo>
                  <a:pt x="0" y="66319"/>
                  <a:pt x="66319" y="0"/>
                  <a:pt x="148128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148B49F-3705-41FD-9595-40DBC04B1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1" r="26495" b="-1"/>
          <a:stretch/>
        </p:blipFill>
        <p:spPr>
          <a:xfrm>
            <a:off x="6539904" y="4021664"/>
            <a:ext cx="1745653" cy="1523947"/>
          </a:xfrm>
          <a:custGeom>
            <a:avLst/>
            <a:gdLst/>
            <a:ahLst/>
            <a:cxnLst/>
            <a:rect l="l" t="t" r="r" b="b"/>
            <a:pathLst>
              <a:path w="2327538" h="3047892">
                <a:moveTo>
                  <a:pt x="0" y="0"/>
                </a:moveTo>
                <a:lnTo>
                  <a:pt x="2327538" y="0"/>
                </a:lnTo>
                <a:lnTo>
                  <a:pt x="2327538" y="2899764"/>
                </a:lnTo>
                <a:cubicBezTo>
                  <a:pt x="2327538" y="2981573"/>
                  <a:pt x="2261219" y="3047892"/>
                  <a:pt x="2179410" y="3047892"/>
                </a:cubicBezTo>
                <a:lnTo>
                  <a:pt x="0" y="3047892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6DA91B1-CE45-4C1B-9328-C680302DC6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92" b="4"/>
          <a:stretch/>
        </p:blipFill>
        <p:spPr>
          <a:xfrm>
            <a:off x="6539903" y="2506156"/>
            <a:ext cx="1745653" cy="1523945"/>
          </a:xfrm>
          <a:prstGeom prst="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6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13E28-9A5D-43F2-8AF3-5CD25930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197708"/>
            <a:ext cx="7429499" cy="328691"/>
          </a:xfrm>
        </p:spPr>
        <p:txBody>
          <a:bodyPr>
            <a:normAutofit fontScale="90000"/>
          </a:bodyPr>
          <a:lstStyle/>
          <a:p>
            <a:r>
              <a:rPr lang="tr-TR" dirty="0"/>
              <a:t>3.1. </a:t>
            </a:r>
            <a:r>
              <a:rPr lang="tr-TR" dirty="0" err="1"/>
              <a:t>observatıon</a:t>
            </a:r>
            <a:r>
              <a:rPr lang="tr-TR" dirty="0"/>
              <a:t> </a:t>
            </a:r>
            <a:r>
              <a:rPr lang="tr-TR" dirty="0" err="1"/>
              <a:t>nurserıes</a:t>
            </a:r>
            <a:endParaRPr lang="en-US" dirty="0"/>
          </a:p>
        </p:txBody>
      </p:sp>
      <p:graphicFrame>
        <p:nvGraphicFramePr>
          <p:cNvPr id="8" name="Tablo 8">
            <a:extLst>
              <a:ext uri="{FF2B5EF4-FFF2-40B4-BE49-F238E27FC236}">
                <a16:creationId xmlns:a16="http://schemas.microsoft.com/office/drawing/2014/main" id="{91786530-AEC5-4220-8D00-3E0088623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757888"/>
              </p:ext>
            </p:extLst>
          </p:nvPr>
        </p:nvGraphicFramePr>
        <p:xfrm>
          <a:off x="528320" y="526399"/>
          <a:ext cx="8097520" cy="6195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237">
                  <a:extLst>
                    <a:ext uri="{9D8B030D-6E8A-4147-A177-3AD203B41FA5}">
                      <a16:colId xmlns:a16="http://schemas.microsoft.com/office/drawing/2014/main" val="873679256"/>
                    </a:ext>
                  </a:extLst>
                </a:gridCol>
                <a:gridCol w="1602672">
                  <a:extLst>
                    <a:ext uri="{9D8B030D-6E8A-4147-A177-3AD203B41FA5}">
                      <a16:colId xmlns:a16="http://schemas.microsoft.com/office/drawing/2014/main" val="2292462484"/>
                    </a:ext>
                  </a:extLst>
                </a:gridCol>
                <a:gridCol w="1575773">
                  <a:extLst>
                    <a:ext uri="{9D8B030D-6E8A-4147-A177-3AD203B41FA5}">
                      <a16:colId xmlns:a16="http://schemas.microsoft.com/office/drawing/2014/main" val="3291605749"/>
                    </a:ext>
                  </a:extLst>
                </a:gridCol>
                <a:gridCol w="1786134">
                  <a:extLst>
                    <a:ext uri="{9D8B030D-6E8A-4147-A177-3AD203B41FA5}">
                      <a16:colId xmlns:a16="http://schemas.microsoft.com/office/drawing/2014/main" val="2776404649"/>
                    </a:ext>
                  </a:extLst>
                </a:gridCol>
                <a:gridCol w="1867704">
                  <a:extLst>
                    <a:ext uri="{9D8B030D-6E8A-4147-A177-3AD203B41FA5}">
                      <a16:colId xmlns:a16="http://schemas.microsoft.com/office/drawing/2014/main" val="497072427"/>
                    </a:ext>
                  </a:extLst>
                </a:gridCol>
              </a:tblGrid>
              <a:tr h="3557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 </a:t>
                      </a:r>
                      <a:r>
                        <a:rPr lang="tr-TR" dirty="0" err="1"/>
                        <a:t>Adym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2021-22Koruklu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60587"/>
                  </a:ext>
                </a:extLst>
              </a:tr>
              <a:tr h="819423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g/ </a:t>
                      </a:r>
                      <a:r>
                        <a:rPr lang="tr-TR" dirty="0" err="1"/>
                        <a:t>plot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g/ </a:t>
                      </a:r>
                      <a:r>
                        <a:rPr lang="tr-TR" dirty="0" err="1"/>
                        <a:t>plot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37913"/>
                  </a:ext>
                </a:extLst>
              </a:tr>
              <a:tr h="518967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Antalis</a:t>
                      </a:r>
                      <a:r>
                        <a:rPr lang="tr-TR" sz="1600" dirty="0"/>
                        <a:t>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tr-TR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2040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R69.9..R5..hom+(</a:t>
                      </a:r>
                      <a:r>
                        <a:rPr lang="tr-TR" sz="1600" b="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1376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3406"/>
                  </a:ext>
                </a:extLst>
              </a:tr>
              <a:tr h="563316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>
                          <a:solidFill>
                            <a:schemeClr val="bg1"/>
                          </a:solidFill>
                        </a:rPr>
                        <a:t>Simeto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1930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R193/sim…</a:t>
                      </a:r>
                      <a:r>
                        <a:rPr lang="tr-TR" sz="1600" dirty="0" err="1"/>
                        <a:t>hom</a:t>
                      </a:r>
                      <a:r>
                        <a:rPr lang="tr-TR" sz="1600" dirty="0"/>
                        <a:t>-.(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tr-TR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1338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553714"/>
                  </a:ext>
                </a:extLst>
              </a:tr>
              <a:tr h="563316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Ettore</a:t>
                      </a:r>
                      <a:r>
                        <a:rPr lang="tr-TR" sz="1600" dirty="0"/>
                        <a:t> 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tr-TR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1920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R69.9.. R112….. </a:t>
                      </a:r>
                      <a:r>
                        <a:rPr lang="tr-TR" sz="1600" dirty="0" err="1"/>
                        <a:t>hom</a:t>
                      </a:r>
                      <a:r>
                        <a:rPr lang="tr-TR" sz="1600" dirty="0"/>
                        <a:t>-(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tr-TR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1242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409743"/>
                  </a:ext>
                </a:extLst>
              </a:tr>
              <a:tr h="355779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Zühre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Karim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1220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75063"/>
                  </a:ext>
                </a:extLst>
              </a:tr>
              <a:tr h="518967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Sarıcanak-98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IDTY-22 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2)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1200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83124"/>
                  </a:ext>
                </a:extLst>
              </a:tr>
              <a:tr h="465665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>
                          <a:solidFill>
                            <a:schemeClr val="bg1"/>
                          </a:solidFill>
                        </a:rPr>
                        <a:t>Rusticano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R23 </a:t>
                      </a:r>
                      <a:r>
                        <a:rPr lang="tr-TR" sz="1600" dirty="0" err="1"/>
                        <a:t>hom</a:t>
                      </a:r>
                      <a:r>
                        <a:rPr lang="tr-TR" sz="1600" dirty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1188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917160"/>
                  </a:ext>
                </a:extLst>
              </a:tr>
              <a:tr h="518967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>
                          <a:solidFill>
                            <a:schemeClr val="bg1"/>
                          </a:solidFill>
                        </a:rPr>
                        <a:t>Margherita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RR68-6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1172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215096"/>
                  </a:ext>
                </a:extLst>
              </a:tr>
              <a:tr h="355779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Maali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tr-TR" sz="1600" b="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Tüten-2002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1170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853970"/>
                  </a:ext>
                </a:extLst>
              </a:tr>
              <a:tr h="563316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>
                          <a:solidFill>
                            <a:schemeClr val="bg1"/>
                          </a:solidFill>
                        </a:rPr>
                        <a:t>R5 </a:t>
                      </a:r>
                      <a:r>
                        <a:rPr lang="tr-TR" sz="160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R69-9.. R112… </a:t>
                      </a:r>
                      <a:r>
                        <a:rPr lang="tr-TR" sz="1600" dirty="0" err="1"/>
                        <a:t>hom</a:t>
                      </a:r>
                      <a:r>
                        <a:rPr lang="tr-TR" sz="1600" dirty="0"/>
                        <a:t>+(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tr-TR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1158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525864"/>
                  </a:ext>
                </a:extLst>
              </a:tr>
              <a:tr h="518967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R112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Sarıcanak-98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1156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174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15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1C6C7F-081E-47EA-9EF6-9DD36C8E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Promısıng  and non  adopted entrıes ın </a:t>
            </a:r>
            <a:r>
              <a:rPr lang="en-US" dirty="0" err="1"/>
              <a:t>obser</a:t>
            </a:r>
            <a:r>
              <a:rPr lang="en-US" dirty="0"/>
              <a:t>. Nursery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666AC2-E0C8-468F-B879-9BA1151B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Promising</a:t>
            </a:r>
            <a:r>
              <a:rPr lang="tr-TR" dirty="0"/>
              <a:t>:  Adıyaman: </a:t>
            </a:r>
            <a:r>
              <a:rPr lang="tr-TR" dirty="0" err="1"/>
              <a:t>Antalis</a:t>
            </a:r>
            <a:r>
              <a:rPr lang="tr-TR" dirty="0"/>
              <a:t>, </a:t>
            </a:r>
            <a:r>
              <a:rPr lang="en-US" dirty="0"/>
              <a:t>Ettore,</a:t>
            </a:r>
            <a:r>
              <a:rPr lang="tr-TR" dirty="0"/>
              <a:t> IDTY-22, </a:t>
            </a:r>
            <a:r>
              <a:rPr lang="tr-TR" dirty="0" err="1"/>
              <a:t>Khiar</a:t>
            </a:r>
            <a:r>
              <a:rPr lang="tr-TR" dirty="0"/>
              <a:t>, </a:t>
            </a:r>
            <a:r>
              <a:rPr lang="tr-TR" dirty="0" err="1"/>
              <a:t>Monastir</a:t>
            </a:r>
            <a:endParaRPr lang="tr-TR" dirty="0"/>
          </a:p>
          <a:p>
            <a:r>
              <a:rPr lang="tr-TR" dirty="0"/>
              <a:t>Koruklu:</a:t>
            </a:r>
            <a:r>
              <a:rPr lang="en-US" dirty="0"/>
              <a:t> </a:t>
            </a:r>
            <a:r>
              <a:rPr lang="tr-TR" dirty="0"/>
              <a:t>IDYT-22, </a:t>
            </a:r>
            <a:r>
              <a:rPr lang="en-US" dirty="0"/>
              <a:t>R69-9</a:t>
            </a:r>
            <a:r>
              <a:rPr lang="tr-TR" dirty="0"/>
              <a:t>..R5</a:t>
            </a:r>
            <a:r>
              <a:rPr lang="en-US" dirty="0"/>
              <a:t>…</a:t>
            </a:r>
            <a:r>
              <a:rPr lang="tr-TR" dirty="0"/>
              <a:t>.</a:t>
            </a:r>
            <a:r>
              <a:rPr lang="tr-TR" dirty="0" err="1"/>
              <a:t>hom</a:t>
            </a:r>
            <a:r>
              <a:rPr lang="tr-TR" dirty="0"/>
              <a:t>+, R69-9…R112..hom+, R69-9.. R112.. </a:t>
            </a:r>
            <a:r>
              <a:rPr lang="tr-TR" dirty="0" err="1"/>
              <a:t>Hom</a:t>
            </a:r>
            <a:r>
              <a:rPr lang="tr-TR" dirty="0"/>
              <a:t>-,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69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AADD43-BA8A-41A8-BE54-9597FCA3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82" y="618518"/>
            <a:ext cx="4641301" cy="1478570"/>
          </a:xfrm>
        </p:spPr>
        <p:txBody>
          <a:bodyPr>
            <a:normAutofit/>
          </a:bodyPr>
          <a:lstStyle/>
          <a:p>
            <a:r>
              <a:rPr lang="tr-TR"/>
              <a:t>3.2 </a:t>
            </a:r>
            <a:r>
              <a:rPr lang="en-US"/>
              <a:t>Evaluatıon of </a:t>
            </a:r>
            <a:r>
              <a:rPr lang="tr-TR"/>
              <a:t>graın </a:t>
            </a:r>
            <a:r>
              <a:rPr lang="en-US"/>
              <a:t>yıeld trıals</a:t>
            </a:r>
          </a:p>
        </p:txBody>
      </p:sp>
      <p:sp>
        <p:nvSpPr>
          <p:cNvPr id="92" name="Round Diagonal Corner Rectangle 6">
            <a:extLst>
              <a:ext uri="{FF2B5EF4-FFF2-40B4-BE49-F238E27FC236}">
                <a16:creationId xmlns:a16="http://schemas.microsoft.com/office/drawing/2014/main" id="{C169E84F-4748-4D61-A105-357962627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934" y="808057"/>
            <a:ext cx="2866072" cy="5234394"/>
          </a:xfrm>
          <a:prstGeom prst="round2DiagRect">
            <a:avLst>
              <a:gd name="adj1" fmla="val 11323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567674A-5FEF-4B11-8248-52DE362F1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62" y="1346806"/>
            <a:ext cx="2383979" cy="1787984"/>
          </a:xfrm>
          <a:prstGeom prst="rect">
            <a:avLst/>
          </a:prstGeom>
        </p:spPr>
      </p:pic>
      <p:pic>
        <p:nvPicPr>
          <p:cNvPr id="4" name="WhatsApp Video 2021-06-15 at 16.33.38">
            <a:hlinkClick r:id="" action="ppaction://media"/>
            <a:extLst>
              <a:ext uri="{FF2B5EF4-FFF2-40B4-BE49-F238E27FC236}">
                <a16:creationId xmlns:a16="http://schemas.microsoft.com/office/drawing/2014/main" id="{477CEC69-1E22-4F6E-BC88-29913D1B2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962" y="3941248"/>
            <a:ext cx="2383978" cy="1340987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27DAEF-CC43-40F9-B51A-886A8540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482" y="1889760"/>
            <a:ext cx="4641301" cy="39014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tr-TR" sz="1400" dirty="0"/>
          </a:p>
          <a:p>
            <a:pPr>
              <a:lnSpc>
                <a:spcPct val="110000"/>
              </a:lnSpc>
            </a:pPr>
            <a:endParaRPr lang="tr-TR" sz="1400" dirty="0"/>
          </a:p>
          <a:p>
            <a:pPr>
              <a:lnSpc>
                <a:spcPct val="110000"/>
              </a:lnSpc>
            </a:pPr>
            <a:endParaRPr lang="tr-TR" sz="2200" dirty="0"/>
          </a:p>
          <a:p>
            <a:pPr>
              <a:lnSpc>
                <a:spcPct val="1100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919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8AADD43-BA8A-41A8-BE54-9597FCA3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5" y="1082673"/>
            <a:ext cx="2679506" cy="4708528"/>
          </a:xfrm>
        </p:spPr>
        <p:txBody>
          <a:bodyPr>
            <a:normAutofit/>
          </a:bodyPr>
          <a:lstStyle/>
          <a:p>
            <a:pPr algn="r"/>
            <a:r>
              <a:rPr lang="tr-TR" sz="2700" dirty="0"/>
              <a:t>3.2 </a:t>
            </a:r>
            <a:r>
              <a:rPr lang="en-US" sz="2700" dirty="0"/>
              <a:t>Evaluation of </a:t>
            </a:r>
            <a:r>
              <a:rPr lang="tr-TR" sz="2700" dirty="0" err="1"/>
              <a:t>graın</a:t>
            </a:r>
            <a:r>
              <a:rPr lang="tr-TR" sz="2700" dirty="0"/>
              <a:t> </a:t>
            </a:r>
            <a:r>
              <a:rPr lang="en-US" sz="2700" dirty="0"/>
              <a:t>yield trials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27DAEF-CC43-40F9-B51A-886A8540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527050"/>
            <a:ext cx="4313428" cy="5889625"/>
          </a:xfrm>
        </p:spPr>
        <p:txBody>
          <a:bodyPr anchor="ctr"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In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Adıyaman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and</a:t>
            </a:r>
            <a:r>
              <a:rPr lang="tr-TR" dirty="0">
                <a:solidFill>
                  <a:srgbClr val="FF0000"/>
                </a:solidFill>
              </a:rPr>
              <a:t> Koruklu,</a:t>
            </a:r>
            <a:r>
              <a:rPr lang="en-US" dirty="0">
                <a:solidFill>
                  <a:srgbClr val="FF0000"/>
                </a:solidFill>
              </a:rPr>
              <a:t> 202</a:t>
            </a:r>
            <a:r>
              <a:rPr lang="tr-TR" dirty="0">
                <a:solidFill>
                  <a:srgbClr val="FF0000"/>
                </a:solidFill>
              </a:rPr>
              <a:t>1-22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Supp. irrigated yield trials: </a:t>
            </a:r>
            <a:r>
              <a:rPr lang="tr-TR" dirty="0"/>
              <a:t>34</a:t>
            </a:r>
            <a:r>
              <a:rPr lang="en-US" dirty="0"/>
              <a:t> entries, RCBD with 3 reps.</a:t>
            </a:r>
          </a:p>
          <a:p>
            <a:r>
              <a:rPr lang="en-US" dirty="0"/>
              <a:t>Dryland yield trial</a:t>
            </a:r>
            <a:r>
              <a:rPr lang="tr-TR" dirty="0"/>
              <a:t>s</a:t>
            </a:r>
            <a:r>
              <a:rPr lang="en-US" dirty="0"/>
              <a:t>: 34 entries RCBD with 3 reps.</a:t>
            </a:r>
            <a:r>
              <a:rPr lang="tr-TR" dirty="0"/>
              <a:t> </a:t>
            </a:r>
          </a:p>
          <a:p>
            <a:r>
              <a:rPr lang="tr-TR" dirty="0" err="1"/>
              <a:t>Plot</a:t>
            </a:r>
            <a:r>
              <a:rPr lang="tr-TR" dirty="0"/>
              <a:t> size: 5 x1,2 m= 6 m²</a:t>
            </a:r>
            <a:r>
              <a:rPr lang="en-US" dirty="0"/>
              <a:t> </a:t>
            </a:r>
          </a:p>
          <a:p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19276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o 8">
            <a:extLst>
              <a:ext uri="{FF2B5EF4-FFF2-40B4-BE49-F238E27FC236}">
                <a16:creationId xmlns:a16="http://schemas.microsoft.com/office/drawing/2014/main" id="{91786530-AEC5-4220-8D00-3E0088623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442735"/>
              </p:ext>
            </p:extLst>
          </p:nvPr>
        </p:nvGraphicFramePr>
        <p:xfrm>
          <a:off x="432487" y="375921"/>
          <a:ext cx="8575590" cy="663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313">
                  <a:extLst>
                    <a:ext uri="{9D8B030D-6E8A-4147-A177-3AD203B41FA5}">
                      <a16:colId xmlns:a16="http://schemas.microsoft.com/office/drawing/2014/main" val="873679256"/>
                    </a:ext>
                  </a:extLst>
                </a:gridCol>
                <a:gridCol w="1046228">
                  <a:extLst>
                    <a:ext uri="{9D8B030D-6E8A-4147-A177-3AD203B41FA5}">
                      <a16:colId xmlns:a16="http://schemas.microsoft.com/office/drawing/2014/main" val="2292462484"/>
                    </a:ext>
                  </a:extLst>
                </a:gridCol>
                <a:gridCol w="923373">
                  <a:extLst>
                    <a:ext uri="{9D8B030D-6E8A-4147-A177-3AD203B41FA5}">
                      <a16:colId xmlns:a16="http://schemas.microsoft.com/office/drawing/2014/main" val="3291605749"/>
                    </a:ext>
                  </a:extLst>
                </a:gridCol>
                <a:gridCol w="1046641">
                  <a:extLst>
                    <a:ext uri="{9D8B030D-6E8A-4147-A177-3AD203B41FA5}">
                      <a16:colId xmlns:a16="http://schemas.microsoft.com/office/drawing/2014/main" val="2776404649"/>
                    </a:ext>
                  </a:extLst>
                </a:gridCol>
                <a:gridCol w="956318">
                  <a:extLst>
                    <a:ext uri="{9D8B030D-6E8A-4147-A177-3AD203B41FA5}">
                      <a16:colId xmlns:a16="http://schemas.microsoft.com/office/drawing/2014/main" val="497072427"/>
                    </a:ext>
                  </a:extLst>
                </a:gridCol>
                <a:gridCol w="1013696">
                  <a:extLst>
                    <a:ext uri="{9D8B030D-6E8A-4147-A177-3AD203B41FA5}">
                      <a16:colId xmlns:a16="http://schemas.microsoft.com/office/drawing/2014/main" val="384053421"/>
                    </a:ext>
                  </a:extLst>
                </a:gridCol>
                <a:gridCol w="985007">
                  <a:extLst>
                    <a:ext uri="{9D8B030D-6E8A-4147-A177-3AD203B41FA5}">
                      <a16:colId xmlns:a16="http://schemas.microsoft.com/office/drawing/2014/main" val="258994666"/>
                    </a:ext>
                  </a:extLst>
                </a:gridCol>
                <a:gridCol w="985007">
                  <a:extLst>
                    <a:ext uri="{9D8B030D-6E8A-4147-A177-3AD203B41FA5}">
                      <a16:colId xmlns:a16="http://schemas.microsoft.com/office/drawing/2014/main" val="687124848"/>
                    </a:ext>
                  </a:extLst>
                </a:gridCol>
                <a:gridCol w="985007">
                  <a:extLst>
                    <a:ext uri="{9D8B030D-6E8A-4147-A177-3AD203B41FA5}">
                      <a16:colId xmlns:a16="http://schemas.microsoft.com/office/drawing/2014/main" val="1927601061"/>
                    </a:ext>
                  </a:extLst>
                </a:gridCol>
              </a:tblGrid>
              <a:tr h="62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 </a:t>
                      </a:r>
                      <a:r>
                        <a:rPr lang="tr-TR" dirty="0" err="1"/>
                        <a:t>Adym</a:t>
                      </a:r>
                      <a:r>
                        <a:rPr lang="tr-TR" dirty="0"/>
                        <a:t>(IR)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 Koruklu (IR)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 </a:t>
                      </a:r>
                      <a:r>
                        <a:rPr lang="tr-TR" dirty="0" err="1"/>
                        <a:t>Adym</a:t>
                      </a:r>
                      <a:r>
                        <a:rPr lang="tr-TR" dirty="0"/>
                        <a:t> (RF)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/>
                        <a:t>2021-22 Koruklu (RF)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60587"/>
                  </a:ext>
                </a:extLst>
              </a:tr>
              <a:tr h="887743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kg/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Kg/da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kg/da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name/</a:t>
                      </a:r>
                    </a:p>
                    <a:p>
                      <a:r>
                        <a:rPr lang="tr-TR" dirty="0" err="1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G.Yield</a:t>
                      </a:r>
                      <a:endParaRPr lang="tr-TR" dirty="0"/>
                    </a:p>
                    <a:p>
                      <a:r>
                        <a:rPr lang="tr-TR" dirty="0"/>
                        <a:t>kg/ da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37913"/>
                  </a:ext>
                </a:extLst>
              </a:tr>
              <a:tr h="476599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Zühre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701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rgbClr val="FF0000"/>
                          </a:solidFill>
                        </a:rPr>
                        <a:t>Perre</a:t>
                      </a:r>
                      <a:endParaRPr lang="en-US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789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R5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631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R23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472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3406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Omrabia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683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Devedişi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767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Sarıbasak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617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R23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395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553714"/>
                  </a:ext>
                </a:extLst>
              </a:tr>
              <a:tr h="355097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Ayzer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680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rgbClr val="00B0F0"/>
                          </a:solidFill>
                        </a:rPr>
                        <a:t>Sümerli</a:t>
                      </a:r>
                      <a:endParaRPr lang="en-US" sz="1600" b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738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Ayzer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591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Hacı Ali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380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409743"/>
                  </a:ext>
                </a:extLst>
              </a:tr>
              <a:tr h="355097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rgbClr val="00B050"/>
                          </a:solidFill>
                        </a:rPr>
                        <a:t>Antalis</a:t>
                      </a:r>
                      <a:endParaRPr lang="en-US" sz="16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669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R5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732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Khiar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590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Özberk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376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75063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Sarıcanak-98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668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Ettore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725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Zühre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582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RR68-6.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359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83124"/>
                  </a:ext>
                </a:extLst>
              </a:tr>
              <a:tr h="621420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Tüten-2002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666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Artuklu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722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/>
                        <a:t>R5 </a:t>
                      </a:r>
                      <a:r>
                        <a:rPr lang="tr-TR" b="0" dirty="0" err="1"/>
                        <a:t>Hom</a:t>
                      </a:r>
                      <a:r>
                        <a:rPr lang="tr-TR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581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Sümerli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350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917160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rgbClr val="FF0000"/>
                          </a:solidFill>
                        </a:rPr>
                        <a:t>Perre</a:t>
                      </a:r>
                      <a:endParaRPr lang="en-US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654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Fırat-93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719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rgbClr val="00B050"/>
                          </a:solidFill>
                        </a:rPr>
                        <a:t>R112 </a:t>
                      </a:r>
                      <a:r>
                        <a:rPr lang="tr-TR" sz="1600" b="0" dirty="0" err="1">
                          <a:solidFill>
                            <a:srgbClr val="00B050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rgbClr val="00B050"/>
                          </a:solidFill>
                        </a:rPr>
                        <a:t>-</a:t>
                      </a:r>
                      <a:endParaRPr lang="en-US" sz="16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572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Devedişi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336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215096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Nasr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SanCarlo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718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San </a:t>
                      </a:r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carlo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565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rgbClr val="00B050"/>
                          </a:solidFill>
                        </a:rPr>
                        <a:t>R112 </a:t>
                      </a:r>
                      <a:r>
                        <a:rPr lang="tr-TR" sz="1600" b="0" dirty="0" err="1">
                          <a:solidFill>
                            <a:srgbClr val="00B050"/>
                          </a:solidFill>
                        </a:rPr>
                        <a:t>hom</a:t>
                      </a:r>
                      <a:r>
                        <a:rPr lang="tr-TR" sz="1600" b="0" dirty="0">
                          <a:solidFill>
                            <a:srgbClr val="00B050"/>
                          </a:solidFill>
                        </a:rPr>
                        <a:t>-</a:t>
                      </a:r>
                      <a:endParaRPr lang="en-US" sz="16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329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853970"/>
                  </a:ext>
                </a:extLst>
              </a:tr>
              <a:tr h="439155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G.Yıldızı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643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Haciali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716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Omrabia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556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Artuklu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322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525864"/>
                  </a:ext>
                </a:extLst>
              </a:tr>
              <a:tr h="476599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rgbClr val="00B0F0"/>
                          </a:solidFill>
                        </a:rPr>
                        <a:t>Sümerli</a:t>
                      </a:r>
                      <a:endParaRPr lang="en-US" sz="1600" b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630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rgbClr val="00B050"/>
                          </a:solidFill>
                        </a:rPr>
                        <a:t>Antalis</a:t>
                      </a:r>
                      <a:endParaRPr lang="en-US" sz="16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711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Simeto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551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err="1">
                          <a:solidFill>
                            <a:schemeClr val="bg1"/>
                          </a:solidFill>
                        </a:rPr>
                        <a:t>Antalis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chemeClr val="bg1"/>
                          </a:solidFill>
                        </a:rPr>
                        <a:t>298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174469"/>
                  </a:ext>
                </a:extLst>
              </a:tr>
            </a:tbl>
          </a:graphicData>
        </a:graphic>
      </p:graphicFrame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56060" y="0"/>
            <a:ext cx="7429499" cy="526399"/>
          </a:xfrm>
        </p:spPr>
        <p:txBody>
          <a:bodyPr>
            <a:normAutofit fontScale="90000"/>
          </a:bodyPr>
          <a:lstStyle/>
          <a:p>
            <a:r>
              <a:rPr lang="tr-TR" dirty="0"/>
              <a:t>2021-22 </a:t>
            </a:r>
            <a:r>
              <a:rPr lang="tr-TR" dirty="0" err="1"/>
              <a:t>yıeld</a:t>
            </a:r>
            <a:r>
              <a:rPr lang="tr-TR" dirty="0"/>
              <a:t> </a:t>
            </a:r>
            <a:r>
              <a:rPr lang="tr-TR" dirty="0" err="1"/>
              <a:t>trıals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930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98AE8CDD-CBD3-4CB6-A25A-BE427A4B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en-US" sz="2700" dirty="0"/>
              <a:t>Better performing entries for both </a:t>
            </a:r>
            <a:r>
              <a:rPr lang="tr-TR" sz="2700" dirty="0"/>
              <a:t> </a:t>
            </a:r>
            <a:r>
              <a:rPr lang="tr-TR" sz="2700" dirty="0" err="1"/>
              <a:t>supp</a:t>
            </a:r>
            <a:r>
              <a:rPr lang="tr-TR" sz="2700" dirty="0"/>
              <a:t>. </a:t>
            </a:r>
            <a:r>
              <a:rPr lang="tr-TR" sz="2700" dirty="0" err="1"/>
              <a:t>ırrı</a:t>
            </a:r>
            <a:r>
              <a:rPr lang="tr-TR" sz="2700" dirty="0"/>
              <a:t>. </a:t>
            </a:r>
            <a:r>
              <a:rPr lang="tr-TR" sz="2700" dirty="0" err="1"/>
              <a:t>and</a:t>
            </a:r>
            <a:r>
              <a:rPr lang="tr-TR" sz="2700" dirty="0"/>
              <a:t> </a:t>
            </a:r>
            <a:r>
              <a:rPr lang="tr-TR" sz="2700" dirty="0" err="1"/>
              <a:t>Dryland</a:t>
            </a:r>
            <a:r>
              <a:rPr lang="tr-TR" sz="2700" dirty="0"/>
              <a:t> </a:t>
            </a:r>
            <a:r>
              <a:rPr lang="en-US" sz="2700" dirty="0"/>
              <a:t>conditions in 202</a:t>
            </a:r>
            <a:r>
              <a:rPr lang="tr-TR" sz="2700" dirty="0"/>
              <a:t>1-22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1F03D9-3F18-4788-A75E-D89964DC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527050"/>
            <a:ext cx="4313428" cy="5889625"/>
          </a:xfrm>
        </p:spPr>
        <p:txBody>
          <a:bodyPr anchor="ctr">
            <a:normAutofit/>
          </a:bodyPr>
          <a:lstStyle/>
          <a:p>
            <a:endParaRPr lang="tr-TR" sz="1600" dirty="0"/>
          </a:p>
          <a:p>
            <a:r>
              <a:rPr lang="tr-TR" sz="2800" dirty="0">
                <a:solidFill>
                  <a:srgbClr val="FFFF00"/>
                </a:solidFill>
              </a:rPr>
              <a:t>B</a:t>
            </a:r>
            <a:r>
              <a:rPr lang="en-US" sz="2800" dirty="0" err="1">
                <a:solidFill>
                  <a:srgbClr val="FFFF00"/>
                </a:solidFill>
              </a:rPr>
              <a:t>etter</a:t>
            </a:r>
            <a:r>
              <a:rPr lang="en-US" sz="2800" dirty="0">
                <a:solidFill>
                  <a:srgbClr val="FFFF00"/>
                </a:solidFill>
              </a:rPr>
              <a:t> performing entries for supp. İrri. condition in both location;</a:t>
            </a:r>
            <a:endParaRPr lang="tr-TR" sz="2800" dirty="0">
              <a:solidFill>
                <a:srgbClr val="FFFF00"/>
              </a:solidFill>
            </a:endParaRPr>
          </a:p>
          <a:p>
            <a:r>
              <a:rPr lang="en-US" sz="2800" dirty="0"/>
              <a:t> </a:t>
            </a:r>
            <a:r>
              <a:rPr lang="tr-TR" sz="2800" dirty="0" err="1">
                <a:solidFill>
                  <a:srgbClr val="FFFF00"/>
                </a:solidFill>
              </a:rPr>
              <a:t>Perre</a:t>
            </a:r>
            <a:r>
              <a:rPr lang="tr-TR" sz="2800" dirty="0">
                <a:solidFill>
                  <a:srgbClr val="FFFF00"/>
                </a:solidFill>
              </a:rPr>
              <a:t>, Sümerli </a:t>
            </a:r>
            <a:r>
              <a:rPr lang="tr-TR" sz="2800" dirty="0" err="1">
                <a:solidFill>
                  <a:srgbClr val="FFFF00"/>
                </a:solidFill>
              </a:rPr>
              <a:t>and</a:t>
            </a:r>
            <a:r>
              <a:rPr lang="tr-TR" sz="2800" dirty="0">
                <a:solidFill>
                  <a:srgbClr val="FFFF00"/>
                </a:solidFill>
              </a:rPr>
              <a:t> </a:t>
            </a:r>
            <a:r>
              <a:rPr lang="tr-TR" sz="2800" dirty="0" err="1">
                <a:solidFill>
                  <a:srgbClr val="FFFF00"/>
                </a:solidFill>
              </a:rPr>
              <a:t>Antalis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/>
              <a:t>Better performing entries  under dryland condition  in both locations;</a:t>
            </a:r>
            <a:endParaRPr lang="tr-TR" sz="2800" dirty="0"/>
          </a:p>
          <a:p>
            <a:r>
              <a:rPr lang="en-US" sz="2800" dirty="0"/>
              <a:t> </a:t>
            </a:r>
            <a:r>
              <a:rPr lang="tr-TR" sz="2800" dirty="0"/>
              <a:t>R112 </a:t>
            </a:r>
            <a:r>
              <a:rPr lang="tr-TR" sz="2800" dirty="0" err="1"/>
              <a:t>hom</a:t>
            </a:r>
            <a:r>
              <a:rPr lang="tr-TR" sz="2800" dirty="0"/>
              <a:t>-</a:t>
            </a:r>
            <a:endParaRPr lang="en-US" sz="2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20050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A8ED646-174B-4F79-821A-246734DF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tr-TR" sz="2700" dirty="0"/>
              <a:t>3.3. </a:t>
            </a:r>
            <a:r>
              <a:rPr lang="tr-TR" sz="2700" dirty="0" err="1"/>
              <a:t>evaluatıon</a:t>
            </a:r>
            <a:r>
              <a:rPr lang="tr-TR" sz="2700" dirty="0"/>
              <a:t> of </a:t>
            </a:r>
            <a:r>
              <a:rPr lang="en-US" sz="2700" dirty="0"/>
              <a:t>Some of </a:t>
            </a:r>
            <a:r>
              <a:rPr lang="en-US" sz="2700" dirty="0" err="1"/>
              <a:t>Qualıty</a:t>
            </a:r>
            <a:r>
              <a:rPr lang="en-US" sz="2700" dirty="0"/>
              <a:t> </a:t>
            </a:r>
            <a:r>
              <a:rPr lang="en-US" sz="2700" dirty="0" err="1"/>
              <a:t>traıts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CD59D3-22E6-4AD1-B127-A8B0AB90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325120"/>
            <a:ext cx="4313428" cy="6187440"/>
          </a:xfrm>
        </p:spPr>
        <p:txBody>
          <a:bodyPr anchor="ctr">
            <a:normAutofit/>
          </a:bodyPr>
          <a:lstStyle/>
          <a:p>
            <a:r>
              <a:rPr lang="en-US" dirty="0"/>
              <a:t>Some of quality parameters scored at the </a:t>
            </a:r>
            <a:r>
              <a:rPr lang="en-US" b="1" dirty="0" err="1">
                <a:solidFill>
                  <a:srgbClr val="FFFF00"/>
                </a:solidFill>
              </a:rPr>
              <a:t>Koruklu</a:t>
            </a:r>
            <a:r>
              <a:rPr lang="en-US" b="1" dirty="0">
                <a:solidFill>
                  <a:srgbClr val="FFFF00"/>
                </a:solidFill>
              </a:rPr>
              <a:t> location </a:t>
            </a:r>
            <a:r>
              <a:rPr lang="en-US" dirty="0"/>
              <a:t>for </a:t>
            </a:r>
            <a:r>
              <a:rPr lang="tr-TR" dirty="0" err="1"/>
              <a:t>three</a:t>
            </a:r>
            <a:r>
              <a:rPr lang="en-US" dirty="0"/>
              <a:t> years.</a:t>
            </a:r>
          </a:p>
          <a:p>
            <a:endParaRPr lang="tr-TR" dirty="0"/>
          </a:p>
          <a:p>
            <a:r>
              <a:rPr lang="en-US" dirty="0"/>
              <a:t>Hl weight, 1000 Kernel weight, Protein%, Semolina color and Sedimentation (mm) evaluated.</a:t>
            </a:r>
          </a:p>
          <a:p>
            <a:endParaRPr lang="tr-TR" dirty="0"/>
          </a:p>
          <a:p>
            <a:r>
              <a:rPr lang="en-US" dirty="0"/>
              <a:t>Means and groups  for the first ten ranking entries were given for </a:t>
            </a:r>
            <a:r>
              <a:rPr lang="tr-TR" dirty="0"/>
              <a:t>final </a:t>
            </a:r>
            <a:r>
              <a:rPr lang="tr-TR" dirty="0" err="1"/>
              <a:t>year</a:t>
            </a:r>
            <a:r>
              <a:rPr lang="tr-TR" dirty="0"/>
              <a:t> </a:t>
            </a:r>
            <a:r>
              <a:rPr lang="en-US" dirty="0"/>
              <a:t>and testing conditions (supp. İrri/ dryland)</a:t>
            </a:r>
          </a:p>
          <a:p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43176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BB297-4FBF-457F-AE42-AC408F4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210066"/>
            <a:ext cx="7429499" cy="840258"/>
          </a:xfrm>
        </p:spPr>
        <p:txBody>
          <a:bodyPr/>
          <a:lstStyle/>
          <a:p>
            <a:r>
              <a:rPr lang="tr-TR" dirty="0" err="1"/>
              <a:t>Hectolıter</a:t>
            </a:r>
            <a:r>
              <a:rPr lang="tr-TR" dirty="0"/>
              <a:t> </a:t>
            </a:r>
            <a:r>
              <a:rPr lang="tr-TR" dirty="0" err="1"/>
              <a:t>weıght</a:t>
            </a: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072BC190-80DB-4FA3-9B58-B2FE7EC50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415583"/>
              </p:ext>
            </p:extLst>
          </p:nvPr>
        </p:nvGraphicFramePr>
        <p:xfrm>
          <a:off x="1452880" y="926757"/>
          <a:ext cx="5852160" cy="57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31">
                  <a:extLst>
                    <a:ext uri="{9D8B030D-6E8A-4147-A177-3AD203B41FA5}">
                      <a16:colId xmlns:a16="http://schemas.microsoft.com/office/drawing/2014/main" val="228377059"/>
                    </a:ext>
                  </a:extLst>
                </a:gridCol>
                <a:gridCol w="876470">
                  <a:extLst>
                    <a:ext uri="{9D8B030D-6E8A-4147-A177-3AD203B41FA5}">
                      <a16:colId xmlns:a16="http://schemas.microsoft.com/office/drawing/2014/main" val="2716230344"/>
                    </a:ext>
                  </a:extLst>
                </a:gridCol>
                <a:gridCol w="1674695">
                  <a:extLst>
                    <a:ext uri="{9D8B030D-6E8A-4147-A177-3AD203B41FA5}">
                      <a16:colId xmlns:a16="http://schemas.microsoft.com/office/drawing/2014/main" val="653351947"/>
                    </a:ext>
                  </a:extLst>
                </a:gridCol>
                <a:gridCol w="966366">
                  <a:extLst>
                    <a:ext uri="{9D8B030D-6E8A-4147-A177-3AD203B41FA5}">
                      <a16:colId xmlns:a16="http://schemas.microsoft.com/office/drawing/2014/main" val="3980022473"/>
                    </a:ext>
                  </a:extLst>
                </a:gridCol>
                <a:gridCol w="1374498">
                  <a:extLst>
                    <a:ext uri="{9D8B030D-6E8A-4147-A177-3AD203B41FA5}">
                      <a16:colId xmlns:a16="http://schemas.microsoft.com/office/drawing/2014/main" val="2039929661"/>
                    </a:ext>
                  </a:extLst>
                </a:gridCol>
              </a:tblGrid>
              <a:tr h="94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Supp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İrri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Dryland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55606"/>
                  </a:ext>
                </a:extLst>
              </a:tr>
              <a:tr h="670780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533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2"/>
                          </a:solidFill>
                        </a:rPr>
                        <a:t>9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84,93a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rgbClr val="7030A0"/>
                          </a:solidFill>
                        </a:rPr>
                        <a:t>32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86,26a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9556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84,67ab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85,60ab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529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84,53abc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85,46a-c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65273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84,26abc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85,33a-c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5314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84,13a-d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85,06a-d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42475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3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84,13a-d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3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84,93a-d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7805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84,13a-d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84,93a-d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751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rgbClr val="7030A0"/>
                          </a:solidFill>
                        </a:rPr>
                        <a:t>32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84,00a-e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84,53a-e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0472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84,00a-e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2"/>
                          </a:solidFill>
                        </a:rPr>
                        <a:t>9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84,53a-e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3108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84,00a-e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84,40a-e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6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47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1DB9F2C4-1B8D-4742-994D-619082BF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en-US" sz="2700" dirty="0" err="1"/>
              <a:t>dısposıtıon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02EBE4-12CA-44F3-8F9F-2D835474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1082673"/>
            <a:ext cx="4313428" cy="4708528"/>
          </a:xfrm>
        </p:spPr>
        <p:txBody>
          <a:bodyPr anchor="ctr">
            <a:normAutofit/>
          </a:bodyPr>
          <a:lstStyle/>
          <a:p>
            <a:r>
              <a:rPr lang="tr-TR" dirty="0"/>
              <a:t>1. </a:t>
            </a:r>
            <a:r>
              <a:rPr lang="en-US" dirty="0"/>
              <a:t>Aim of the project</a:t>
            </a:r>
          </a:p>
          <a:p>
            <a:r>
              <a:rPr lang="tr-TR" dirty="0"/>
              <a:t>2</a:t>
            </a:r>
            <a:r>
              <a:rPr lang="en-US" dirty="0"/>
              <a:t>. Locations and meteorological characteristics for </a:t>
            </a:r>
            <a:r>
              <a:rPr lang="tr-TR" dirty="0"/>
              <a:t>2021-22</a:t>
            </a:r>
            <a:r>
              <a:rPr lang="en-US" dirty="0"/>
              <a:t> cropping season</a:t>
            </a:r>
          </a:p>
          <a:p>
            <a:r>
              <a:rPr lang="tr-TR" dirty="0"/>
              <a:t>3</a:t>
            </a:r>
            <a:r>
              <a:rPr lang="en-US" dirty="0"/>
              <a:t>. Evaluation of </a:t>
            </a:r>
            <a:r>
              <a:rPr lang="tr-TR" dirty="0" err="1"/>
              <a:t>field</a:t>
            </a:r>
            <a:r>
              <a:rPr lang="tr-TR" dirty="0"/>
              <a:t> </a:t>
            </a:r>
            <a:r>
              <a:rPr lang="tr-TR" dirty="0" err="1"/>
              <a:t>nurseries</a:t>
            </a:r>
            <a:endParaRPr lang="tr-TR" dirty="0"/>
          </a:p>
          <a:p>
            <a:r>
              <a:rPr lang="tr-TR" dirty="0"/>
              <a:t>3.1. </a:t>
            </a:r>
            <a:r>
              <a:rPr lang="tr-TR" dirty="0" err="1"/>
              <a:t>Observation</a:t>
            </a:r>
            <a:r>
              <a:rPr lang="tr-TR" dirty="0"/>
              <a:t> </a:t>
            </a:r>
            <a:r>
              <a:rPr lang="tr-TR" dirty="0" err="1"/>
              <a:t>nursery</a:t>
            </a:r>
            <a:endParaRPr lang="en-US" dirty="0"/>
          </a:p>
          <a:p>
            <a:r>
              <a:rPr lang="tr-TR" dirty="0"/>
              <a:t>3</a:t>
            </a:r>
            <a:r>
              <a:rPr lang="en-US" dirty="0"/>
              <a:t>.</a:t>
            </a:r>
            <a:r>
              <a:rPr lang="tr-TR" dirty="0"/>
              <a:t>2</a:t>
            </a:r>
            <a:r>
              <a:rPr lang="en-US" dirty="0"/>
              <a:t>. </a:t>
            </a:r>
            <a:r>
              <a:rPr lang="tr-TR" dirty="0" err="1"/>
              <a:t>Yield</a:t>
            </a:r>
            <a:r>
              <a:rPr lang="tr-TR" dirty="0"/>
              <a:t> </a:t>
            </a:r>
            <a:r>
              <a:rPr lang="tr-TR" dirty="0" err="1"/>
              <a:t>trials</a:t>
            </a:r>
            <a:r>
              <a:rPr lang="tr-TR" dirty="0"/>
              <a:t>-</a:t>
            </a:r>
            <a:r>
              <a:rPr lang="en-US" dirty="0"/>
              <a:t>Grain yields</a:t>
            </a:r>
          </a:p>
          <a:p>
            <a:r>
              <a:rPr lang="tr-TR" dirty="0"/>
              <a:t>3</a:t>
            </a:r>
            <a:r>
              <a:rPr lang="en-US" dirty="0"/>
              <a:t>.</a:t>
            </a:r>
            <a:r>
              <a:rPr lang="tr-TR" dirty="0"/>
              <a:t>3</a:t>
            </a:r>
            <a:r>
              <a:rPr lang="en-US" dirty="0"/>
              <a:t>. </a:t>
            </a:r>
            <a:r>
              <a:rPr lang="tr-TR" dirty="0" err="1"/>
              <a:t>Yield</a:t>
            </a:r>
            <a:r>
              <a:rPr lang="tr-TR" dirty="0"/>
              <a:t> </a:t>
            </a:r>
            <a:r>
              <a:rPr lang="tr-TR" dirty="0" err="1"/>
              <a:t>trials</a:t>
            </a:r>
            <a:r>
              <a:rPr lang="tr-TR" dirty="0"/>
              <a:t>-</a:t>
            </a:r>
            <a:r>
              <a:rPr lang="en-US" dirty="0"/>
              <a:t>Quality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3714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822E05D-F60C-430D-9E56-8C3B6C46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en-US" sz="2700" dirty="0"/>
              <a:t>Better </a:t>
            </a:r>
            <a:r>
              <a:rPr lang="en-US" sz="2700" dirty="0" err="1"/>
              <a:t>preformıng</a:t>
            </a:r>
            <a:r>
              <a:rPr lang="en-US" sz="2700" dirty="0"/>
              <a:t> </a:t>
            </a:r>
            <a:r>
              <a:rPr lang="en-US" sz="2700" dirty="0" err="1"/>
              <a:t>entrıes</a:t>
            </a:r>
            <a:r>
              <a:rPr lang="en-US" sz="2700" dirty="0"/>
              <a:t> for </a:t>
            </a:r>
            <a:r>
              <a:rPr lang="en-US" sz="2700" dirty="0" err="1"/>
              <a:t>Hectolıter</a:t>
            </a:r>
            <a:r>
              <a:rPr lang="en-US" sz="2700" dirty="0"/>
              <a:t> </a:t>
            </a:r>
            <a:r>
              <a:rPr lang="en-US" sz="2700" dirty="0" err="1"/>
              <a:t>weıght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22B48F-A092-4C3A-BBA2-521D14F05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512762"/>
            <a:ext cx="4313428" cy="5818187"/>
          </a:xfrm>
        </p:spPr>
        <p:txBody>
          <a:bodyPr anchor="ctr">
            <a:normAutofit/>
          </a:bodyPr>
          <a:lstStyle/>
          <a:p>
            <a:r>
              <a:rPr lang="tr-TR" sz="2000" dirty="0" err="1">
                <a:solidFill>
                  <a:srgbClr val="FFFF00"/>
                </a:solidFill>
              </a:rPr>
              <a:t>Promising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entries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for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Supp.irri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for</a:t>
            </a:r>
            <a:r>
              <a:rPr lang="tr-TR" sz="2000" dirty="0">
                <a:solidFill>
                  <a:srgbClr val="FFFF00"/>
                </a:solidFill>
              </a:rPr>
              <a:t> 3 </a:t>
            </a:r>
            <a:r>
              <a:rPr lang="tr-TR" sz="2000" dirty="0" err="1">
                <a:solidFill>
                  <a:srgbClr val="FFFF00"/>
                </a:solidFill>
              </a:rPr>
              <a:t>years</a:t>
            </a:r>
            <a:endParaRPr lang="tr-TR" sz="2000" dirty="0">
              <a:solidFill>
                <a:srgbClr val="FFFF00"/>
              </a:solidFill>
            </a:endParaRPr>
          </a:p>
          <a:p>
            <a:r>
              <a:rPr lang="tr-TR" sz="2000" dirty="0">
                <a:solidFill>
                  <a:srgbClr val="FFFF00"/>
                </a:solidFill>
              </a:rPr>
              <a:t>Sarıçanak-98 (3), </a:t>
            </a:r>
            <a:r>
              <a:rPr lang="tr-TR" sz="2000" dirty="0" err="1">
                <a:solidFill>
                  <a:srgbClr val="FFFF00"/>
                </a:solidFill>
              </a:rPr>
              <a:t>Alatay</a:t>
            </a:r>
            <a:r>
              <a:rPr lang="tr-TR" sz="2000" dirty="0">
                <a:solidFill>
                  <a:srgbClr val="FFFF00"/>
                </a:solidFill>
              </a:rPr>
              <a:t> (3), Sümerli (2), </a:t>
            </a:r>
            <a:r>
              <a:rPr lang="tr-TR" sz="2000" dirty="0" err="1">
                <a:solidFill>
                  <a:srgbClr val="FFFF00"/>
                </a:solidFill>
              </a:rPr>
              <a:t>Khiar</a:t>
            </a:r>
            <a:r>
              <a:rPr lang="tr-TR" sz="2000" dirty="0">
                <a:solidFill>
                  <a:srgbClr val="FFFF00"/>
                </a:solidFill>
              </a:rPr>
              <a:t>(2),Özberk(2), Zühre(2), </a:t>
            </a:r>
            <a:r>
              <a:rPr lang="tr-TR" sz="2000" dirty="0" err="1">
                <a:solidFill>
                  <a:srgbClr val="FFFF00"/>
                </a:solidFill>
              </a:rPr>
              <a:t>Edessa</a:t>
            </a:r>
            <a:r>
              <a:rPr lang="tr-TR" sz="2000" dirty="0">
                <a:solidFill>
                  <a:srgbClr val="FFFF00"/>
                </a:solidFill>
              </a:rPr>
              <a:t>(2), </a:t>
            </a:r>
            <a:r>
              <a:rPr lang="tr-TR" sz="2000" dirty="0" err="1">
                <a:solidFill>
                  <a:srgbClr val="FFFF00"/>
                </a:solidFill>
              </a:rPr>
              <a:t>Artuklu</a:t>
            </a:r>
            <a:r>
              <a:rPr lang="tr-TR" sz="2000" dirty="0">
                <a:solidFill>
                  <a:srgbClr val="FFFF00"/>
                </a:solidFill>
              </a:rPr>
              <a:t>(2), Fırat-93 (2)</a:t>
            </a:r>
          </a:p>
          <a:p>
            <a:endParaRPr lang="tr-TR" sz="2000" dirty="0"/>
          </a:p>
          <a:p>
            <a:r>
              <a:rPr lang="tr-TR" sz="2000" dirty="0" err="1"/>
              <a:t>Promising</a:t>
            </a:r>
            <a:r>
              <a:rPr lang="tr-TR" sz="2000" dirty="0"/>
              <a:t> </a:t>
            </a:r>
            <a:r>
              <a:rPr lang="tr-TR" sz="2000" dirty="0" err="1"/>
              <a:t>entries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</a:t>
            </a:r>
            <a:r>
              <a:rPr lang="tr-TR" sz="2000" dirty="0" err="1"/>
              <a:t>dryland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3 </a:t>
            </a:r>
            <a:r>
              <a:rPr lang="tr-TR" sz="2000" dirty="0" err="1"/>
              <a:t>years</a:t>
            </a:r>
            <a:endParaRPr lang="tr-TR" sz="2000" dirty="0"/>
          </a:p>
          <a:p>
            <a:r>
              <a:rPr lang="tr-TR" sz="2000" dirty="0" err="1"/>
              <a:t>Ettore</a:t>
            </a:r>
            <a:r>
              <a:rPr lang="tr-TR" sz="2000" dirty="0"/>
              <a:t>(3), </a:t>
            </a:r>
            <a:r>
              <a:rPr lang="tr-TR" sz="2000" dirty="0" err="1"/>
              <a:t>Alatay</a:t>
            </a:r>
            <a:r>
              <a:rPr lang="tr-TR" sz="2000" dirty="0"/>
              <a:t> (3), </a:t>
            </a:r>
            <a:r>
              <a:rPr lang="tr-TR" sz="2000" dirty="0" err="1"/>
              <a:t>Khiar</a:t>
            </a:r>
            <a:r>
              <a:rPr lang="tr-TR" sz="2000" dirty="0"/>
              <a:t>(2), </a:t>
            </a:r>
            <a:r>
              <a:rPr lang="tr-TR" sz="2000" dirty="0" err="1"/>
              <a:t>Perre</a:t>
            </a:r>
            <a:r>
              <a:rPr lang="tr-TR" sz="2000" dirty="0"/>
              <a:t> (2), Fırat-93 (2), Sarıçanak-98 (2), Zühre (2)  </a:t>
            </a:r>
            <a:endParaRPr lang="en-US" sz="20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29902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BB297-4FBF-457F-AE42-AC408F4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210066"/>
            <a:ext cx="7429499" cy="840258"/>
          </a:xfrm>
        </p:spPr>
        <p:txBody>
          <a:bodyPr/>
          <a:lstStyle/>
          <a:p>
            <a:r>
              <a:rPr lang="tr-TR" dirty="0"/>
              <a:t>1000 </a:t>
            </a:r>
            <a:r>
              <a:rPr lang="tr-TR" dirty="0" err="1"/>
              <a:t>kernel</a:t>
            </a:r>
            <a:r>
              <a:rPr lang="tr-TR" dirty="0"/>
              <a:t> </a:t>
            </a:r>
            <a:r>
              <a:rPr lang="tr-TR" dirty="0" err="1"/>
              <a:t>weıghts</a:t>
            </a:r>
            <a:r>
              <a:rPr lang="tr-TR" dirty="0"/>
              <a:t> (g)</a:t>
            </a: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072BC190-80DB-4FA3-9B58-B2FE7EC50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573340"/>
              </p:ext>
            </p:extLst>
          </p:nvPr>
        </p:nvGraphicFramePr>
        <p:xfrm>
          <a:off x="1452880" y="926757"/>
          <a:ext cx="5852160" cy="57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31">
                  <a:extLst>
                    <a:ext uri="{9D8B030D-6E8A-4147-A177-3AD203B41FA5}">
                      <a16:colId xmlns:a16="http://schemas.microsoft.com/office/drawing/2014/main" val="228377059"/>
                    </a:ext>
                  </a:extLst>
                </a:gridCol>
                <a:gridCol w="876470">
                  <a:extLst>
                    <a:ext uri="{9D8B030D-6E8A-4147-A177-3AD203B41FA5}">
                      <a16:colId xmlns:a16="http://schemas.microsoft.com/office/drawing/2014/main" val="2716230344"/>
                    </a:ext>
                  </a:extLst>
                </a:gridCol>
                <a:gridCol w="1674695">
                  <a:extLst>
                    <a:ext uri="{9D8B030D-6E8A-4147-A177-3AD203B41FA5}">
                      <a16:colId xmlns:a16="http://schemas.microsoft.com/office/drawing/2014/main" val="653351947"/>
                    </a:ext>
                  </a:extLst>
                </a:gridCol>
                <a:gridCol w="966366">
                  <a:extLst>
                    <a:ext uri="{9D8B030D-6E8A-4147-A177-3AD203B41FA5}">
                      <a16:colId xmlns:a16="http://schemas.microsoft.com/office/drawing/2014/main" val="3980022473"/>
                    </a:ext>
                  </a:extLst>
                </a:gridCol>
                <a:gridCol w="1374498">
                  <a:extLst>
                    <a:ext uri="{9D8B030D-6E8A-4147-A177-3AD203B41FA5}">
                      <a16:colId xmlns:a16="http://schemas.microsoft.com/office/drawing/2014/main" val="2039929661"/>
                    </a:ext>
                  </a:extLst>
                </a:gridCol>
              </a:tblGrid>
              <a:tr h="94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Supp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İrri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Dryland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55606"/>
                  </a:ext>
                </a:extLst>
              </a:tr>
              <a:tr h="670780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533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50,13a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53,33a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9556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48,93ab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51,06ab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529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2"/>
                          </a:solidFill>
                        </a:rPr>
                        <a:t>12</a:t>
                      </a:r>
                      <a:endParaRPr lang="en-US" b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48,26a-c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49,06a-c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65273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48,13a-d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48,93a-d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5314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47,33a-e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48,66a-e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42475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46,00a-f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2"/>
                          </a:solidFill>
                        </a:rPr>
                        <a:t>12</a:t>
                      </a:r>
                      <a:endParaRPr lang="en-US" b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48,53a-f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7805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44,80a-g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48,26a-f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751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44,80a-g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F0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48,26a-f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0472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F0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44,29a-h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47,46a-f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3108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44,26a-h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46,80a-g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6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79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98312C1-03CD-4B00-9A25-8971BA6A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en-US" sz="2700" dirty="0"/>
              <a:t>Better </a:t>
            </a:r>
            <a:r>
              <a:rPr lang="en-US" sz="2700" dirty="0" err="1"/>
              <a:t>performıng</a:t>
            </a:r>
            <a:r>
              <a:rPr lang="en-US" sz="2700" dirty="0"/>
              <a:t> </a:t>
            </a:r>
            <a:r>
              <a:rPr lang="en-US" sz="2700" dirty="0" err="1"/>
              <a:t>entrıes</a:t>
            </a:r>
            <a:r>
              <a:rPr lang="en-US" sz="2700" dirty="0"/>
              <a:t> for 1000 kernel </a:t>
            </a:r>
            <a:r>
              <a:rPr lang="en-US" sz="2700" dirty="0" err="1"/>
              <a:t>weıghts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B7D4D5-2E6B-4718-B146-A91D6F19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1082673"/>
            <a:ext cx="4313428" cy="4708528"/>
          </a:xfrm>
        </p:spPr>
        <p:txBody>
          <a:bodyPr anchor="ctr">
            <a:normAutofit fontScale="92500" lnSpcReduction="10000"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Promising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entries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for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supp.irri.for</a:t>
            </a:r>
            <a:r>
              <a:rPr lang="tr-TR" dirty="0">
                <a:solidFill>
                  <a:srgbClr val="FFFF00"/>
                </a:solidFill>
              </a:rPr>
              <a:t> 3 </a:t>
            </a:r>
            <a:r>
              <a:rPr lang="tr-TR" dirty="0" err="1">
                <a:solidFill>
                  <a:srgbClr val="FFFF00"/>
                </a:solidFill>
              </a:rPr>
              <a:t>years</a:t>
            </a:r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R5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- (3), R5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+(3), </a:t>
            </a:r>
            <a:r>
              <a:rPr lang="tr-TR" dirty="0" err="1">
                <a:solidFill>
                  <a:srgbClr val="FFFF00"/>
                </a:solidFill>
              </a:rPr>
              <a:t>Simeto</a:t>
            </a:r>
            <a:r>
              <a:rPr lang="tr-TR" dirty="0">
                <a:solidFill>
                  <a:srgbClr val="FFFF00"/>
                </a:solidFill>
              </a:rPr>
              <a:t>(3), Fırat-93 (3), Özberk(3),r112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-(2), R112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+(2), </a:t>
            </a:r>
            <a:r>
              <a:rPr lang="tr-TR" dirty="0" err="1">
                <a:solidFill>
                  <a:srgbClr val="FFFF00"/>
                </a:solidFill>
              </a:rPr>
              <a:t>Artuklu</a:t>
            </a:r>
            <a:r>
              <a:rPr lang="tr-TR" dirty="0">
                <a:solidFill>
                  <a:srgbClr val="FFFF00"/>
                </a:solidFill>
              </a:rPr>
              <a:t>(2), </a:t>
            </a:r>
            <a:r>
              <a:rPr lang="tr-TR" dirty="0" err="1">
                <a:solidFill>
                  <a:srgbClr val="FFFF00"/>
                </a:solidFill>
              </a:rPr>
              <a:t>Burgos</a:t>
            </a:r>
            <a:r>
              <a:rPr lang="tr-TR" dirty="0">
                <a:solidFill>
                  <a:srgbClr val="FFFF00"/>
                </a:solidFill>
              </a:rPr>
              <a:t> (2)</a:t>
            </a:r>
          </a:p>
          <a:p>
            <a:r>
              <a:rPr lang="tr-TR" dirty="0" err="1"/>
              <a:t>Promising</a:t>
            </a:r>
            <a:r>
              <a:rPr lang="tr-TR" dirty="0"/>
              <a:t> </a:t>
            </a:r>
            <a:r>
              <a:rPr lang="tr-TR" dirty="0" err="1"/>
              <a:t>entries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Dryland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endParaRPr lang="tr-TR" dirty="0"/>
          </a:p>
          <a:p>
            <a:r>
              <a:rPr lang="tr-TR" dirty="0"/>
              <a:t>Devedişi (3), R5 </a:t>
            </a:r>
            <a:r>
              <a:rPr lang="tr-TR" dirty="0" err="1"/>
              <a:t>hom</a:t>
            </a:r>
            <a:r>
              <a:rPr lang="tr-TR" dirty="0"/>
              <a:t>+(3), Özberk(3), R23 </a:t>
            </a:r>
            <a:r>
              <a:rPr lang="tr-TR" dirty="0" err="1"/>
              <a:t>hom</a:t>
            </a:r>
            <a:r>
              <a:rPr lang="tr-TR" dirty="0"/>
              <a:t>-(3), Fırat-93 (3), R112 </a:t>
            </a:r>
            <a:r>
              <a:rPr lang="tr-TR" dirty="0" err="1"/>
              <a:t>hom</a:t>
            </a:r>
            <a:r>
              <a:rPr lang="tr-TR" dirty="0"/>
              <a:t>+(2), </a:t>
            </a:r>
            <a:r>
              <a:rPr lang="tr-TR" dirty="0" err="1"/>
              <a:t>Nasr</a:t>
            </a:r>
            <a:r>
              <a:rPr lang="tr-TR" dirty="0"/>
              <a:t> (2)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43471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BB297-4FBF-457F-AE42-AC408F4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210066"/>
            <a:ext cx="7429499" cy="840258"/>
          </a:xfrm>
        </p:spPr>
        <p:txBody>
          <a:bodyPr/>
          <a:lstStyle/>
          <a:p>
            <a:r>
              <a:rPr lang="tr-TR" dirty="0" err="1"/>
              <a:t>Proteın</a:t>
            </a:r>
            <a:r>
              <a:rPr lang="tr-TR" dirty="0"/>
              <a:t>(%)</a:t>
            </a: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072BC190-80DB-4FA3-9B58-B2FE7EC50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40766"/>
              </p:ext>
            </p:extLst>
          </p:nvPr>
        </p:nvGraphicFramePr>
        <p:xfrm>
          <a:off x="1452880" y="926757"/>
          <a:ext cx="5852160" cy="57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31">
                  <a:extLst>
                    <a:ext uri="{9D8B030D-6E8A-4147-A177-3AD203B41FA5}">
                      <a16:colId xmlns:a16="http://schemas.microsoft.com/office/drawing/2014/main" val="228377059"/>
                    </a:ext>
                  </a:extLst>
                </a:gridCol>
                <a:gridCol w="876470">
                  <a:extLst>
                    <a:ext uri="{9D8B030D-6E8A-4147-A177-3AD203B41FA5}">
                      <a16:colId xmlns:a16="http://schemas.microsoft.com/office/drawing/2014/main" val="2716230344"/>
                    </a:ext>
                  </a:extLst>
                </a:gridCol>
                <a:gridCol w="1674695">
                  <a:extLst>
                    <a:ext uri="{9D8B030D-6E8A-4147-A177-3AD203B41FA5}">
                      <a16:colId xmlns:a16="http://schemas.microsoft.com/office/drawing/2014/main" val="653351947"/>
                    </a:ext>
                  </a:extLst>
                </a:gridCol>
                <a:gridCol w="966366">
                  <a:extLst>
                    <a:ext uri="{9D8B030D-6E8A-4147-A177-3AD203B41FA5}">
                      <a16:colId xmlns:a16="http://schemas.microsoft.com/office/drawing/2014/main" val="3980022473"/>
                    </a:ext>
                  </a:extLst>
                </a:gridCol>
                <a:gridCol w="1374498">
                  <a:extLst>
                    <a:ext uri="{9D8B030D-6E8A-4147-A177-3AD203B41FA5}">
                      <a16:colId xmlns:a16="http://schemas.microsoft.com/office/drawing/2014/main" val="2039929661"/>
                    </a:ext>
                  </a:extLst>
                </a:gridCol>
              </a:tblGrid>
              <a:tr h="94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Supp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İrri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Dryland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55606"/>
                  </a:ext>
                </a:extLst>
              </a:tr>
              <a:tr h="670780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533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14,40a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18,70a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9556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14,06ab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18,63ab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529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13,76a-c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92D050"/>
                          </a:solidFill>
                        </a:rPr>
                        <a:t>27</a:t>
                      </a:r>
                      <a:endParaRPr lang="en-US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18,43a-c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65273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13,66a-d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18,30a-d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5314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13,23b-e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18,13a-e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42475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13,16b-e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28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18,10a-e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7805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13,13c-e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17,83a-f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751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28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13,13c-e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17,70a-g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0472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92D050"/>
                          </a:solidFill>
                        </a:rPr>
                        <a:t>27</a:t>
                      </a:r>
                      <a:endParaRPr lang="en-US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13,13c-e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17,70a-g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3108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13,13c-e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17,60a-g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6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969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63E5BABC-87F0-4A21-929B-4B7EA4FD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en-US" sz="2700" dirty="0"/>
              <a:t>Better </a:t>
            </a:r>
            <a:r>
              <a:rPr lang="en-US" sz="2700" dirty="0" err="1"/>
              <a:t>performıng</a:t>
            </a:r>
            <a:r>
              <a:rPr lang="en-US" sz="2700" dirty="0"/>
              <a:t> </a:t>
            </a:r>
            <a:r>
              <a:rPr lang="en-US" sz="2700" dirty="0" err="1"/>
              <a:t>entrıes</a:t>
            </a:r>
            <a:r>
              <a:rPr lang="en-US" sz="2700" dirty="0"/>
              <a:t> for </a:t>
            </a:r>
            <a:r>
              <a:rPr lang="en-US" sz="2700" dirty="0" err="1"/>
              <a:t>proteın</a:t>
            </a:r>
            <a:r>
              <a:rPr lang="en-US" sz="2700" dirty="0"/>
              <a:t> %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5CEE55-0D85-4BC4-B8CC-8CA2C8381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627063"/>
            <a:ext cx="4313428" cy="5789612"/>
          </a:xfrm>
        </p:spPr>
        <p:txBody>
          <a:bodyPr anchor="ctr">
            <a:normAutofit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Supp.irri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for</a:t>
            </a:r>
            <a:r>
              <a:rPr lang="tr-TR" dirty="0">
                <a:solidFill>
                  <a:srgbClr val="FFFF00"/>
                </a:solidFill>
              </a:rPr>
              <a:t> 3 </a:t>
            </a:r>
            <a:r>
              <a:rPr lang="tr-TR" dirty="0" err="1">
                <a:solidFill>
                  <a:srgbClr val="FFFF00"/>
                </a:solidFill>
              </a:rPr>
              <a:t>years</a:t>
            </a:r>
            <a:r>
              <a:rPr lang="en-US" dirty="0">
                <a:solidFill>
                  <a:srgbClr val="FFFF00"/>
                </a:solidFill>
              </a:rPr>
              <a:t>: </a:t>
            </a:r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R112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+(3), </a:t>
            </a:r>
            <a:r>
              <a:rPr lang="tr-TR" dirty="0" err="1">
                <a:solidFill>
                  <a:srgbClr val="FFFF00"/>
                </a:solidFill>
              </a:rPr>
              <a:t>Hacıali</a:t>
            </a:r>
            <a:r>
              <a:rPr lang="tr-TR" dirty="0">
                <a:solidFill>
                  <a:srgbClr val="FFFF00"/>
                </a:solidFill>
              </a:rPr>
              <a:t> (3),Fırat-93(2), Özberk(2), </a:t>
            </a:r>
            <a:r>
              <a:rPr lang="tr-TR" dirty="0" err="1">
                <a:solidFill>
                  <a:srgbClr val="FFFF00"/>
                </a:solidFill>
              </a:rPr>
              <a:t>Simeto</a:t>
            </a:r>
            <a:r>
              <a:rPr lang="tr-TR" dirty="0">
                <a:solidFill>
                  <a:srgbClr val="FFFF00"/>
                </a:solidFill>
              </a:rPr>
              <a:t>(2), </a:t>
            </a:r>
            <a:r>
              <a:rPr lang="tr-TR" dirty="0" err="1">
                <a:solidFill>
                  <a:srgbClr val="FFFF00"/>
                </a:solidFill>
              </a:rPr>
              <a:t>Alatay</a:t>
            </a:r>
            <a:r>
              <a:rPr lang="tr-TR" dirty="0">
                <a:solidFill>
                  <a:srgbClr val="FFFF00"/>
                </a:solidFill>
              </a:rPr>
              <a:t>(2), RRR55-2(2)</a:t>
            </a: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 err="1"/>
              <a:t>Dryland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r>
              <a:rPr lang="tr-TR" dirty="0"/>
              <a:t>;</a:t>
            </a:r>
          </a:p>
          <a:p>
            <a:r>
              <a:rPr lang="tr-TR" dirty="0"/>
              <a:t>Sümerli(3), </a:t>
            </a:r>
            <a:r>
              <a:rPr lang="tr-TR" dirty="0" err="1"/>
              <a:t>Hacıali</a:t>
            </a:r>
            <a:r>
              <a:rPr lang="tr-TR" dirty="0"/>
              <a:t>(3), </a:t>
            </a:r>
            <a:r>
              <a:rPr lang="tr-TR" dirty="0" err="1"/>
              <a:t>G.Yıldızı</a:t>
            </a:r>
            <a:r>
              <a:rPr lang="tr-TR" dirty="0"/>
              <a:t>(3), </a:t>
            </a:r>
            <a:r>
              <a:rPr lang="tr-TR" dirty="0" err="1"/>
              <a:t>Burgos</a:t>
            </a:r>
            <a:r>
              <a:rPr lang="tr-TR" dirty="0"/>
              <a:t> (2), Devedişi(2)</a:t>
            </a:r>
          </a:p>
          <a:p>
            <a:endParaRPr lang="tr-TR" dirty="0">
              <a:solidFill>
                <a:srgbClr val="FFFF00"/>
              </a:solidFill>
            </a:endParaRPr>
          </a:p>
          <a:p>
            <a:endParaRPr lang="en-US" sz="16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079503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BB297-4FBF-457F-AE42-AC408F4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210066"/>
            <a:ext cx="7429499" cy="840258"/>
          </a:xfrm>
        </p:spPr>
        <p:txBody>
          <a:bodyPr/>
          <a:lstStyle/>
          <a:p>
            <a:r>
              <a:rPr lang="tr-TR" dirty="0" err="1"/>
              <a:t>Semolına</a:t>
            </a:r>
            <a:r>
              <a:rPr lang="tr-TR" dirty="0"/>
              <a:t> </a:t>
            </a:r>
            <a:r>
              <a:rPr lang="tr-TR" dirty="0" err="1"/>
              <a:t>color</a:t>
            </a: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072BC190-80DB-4FA3-9B58-B2FE7EC50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290241"/>
              </p:ext>
            </p:extLst>
          </p:nvPr>
        </p:nvGraphicFramePr>
        <p:xfrm>
          <a:off x="1452880" y="926757"/>
          <a:ext cx="5852160" cy="57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31">
                  <a:extLst>
                    <a:ext uri="{9D8B030D-6E8A-4147-A177-3AD203B41FA5}">
                      <a16:colId xmlns:a16="http://schemas.microsoft.com/office/drawing/2014/main" val="228377059"/>
                    </a:ext>
                  </a:extLst>
                </a:gridCol>
                <a:gridCol w="876470">
                  <a:extLst>
                    <a:ext uri="{9D8B030D-6E8A-4147-A177-3AD203B41FA5}">
                      <a16:colId xmlns:a16="http://schemas.microsoft.com/office/drawing/2014/main" val="2716230344"/>
                    </a:ext>
                  </a:extLst>
                </a:gridCol>
                <a:gridCol w="1674695">
                  <a:extLst>
                    <a:ext uri="{9D8B030D-6E8A-4147-A177-3AD203B41FA5}">
                      <a16:colId xmlns:a16="http://schemas.microsoft.com/office/drawing/2014/main" val="653351947"/>
                    </a:ext>
                  </a:extLst>
                </a:gridCol>
                <a:gridCol w="966366">
                  <a:extLst>
                    <a:ext uri="{9D8B030D-6E8A-4147-A177-3AD203B41FA5}">
                      <a16:colId xmlns:a16="http://schemas.microsoft.com/office/drawing/2014/main" val="3980022473"/>
                    </a:ext>
                  </a:extLst>
                </a:gridCol>
                <a:gridCol w="1374498">
                  <a:extLst>
                    <a:ext uri="{9D8B030D-6E8A-4147-A177-3AD203B41FA5}">
                      <a16:colId xmlns:a16="http://schemas.microsoft.com/office/drawing/2014/main" val="2039929661"/>
                    </a:ext>
                  </a:extLst>
                </a:gridCol>
              </a:tblGrid>
              <a:tr h="94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Supp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İrri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Dryland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55606"/>
                  </a:ext>
                </a:extLst>
              </a:tr>
              <a:tr h="670780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533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34,53a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32,35a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9556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70C0"/>
                          </a:solidFill>
                        </a:rPr>
                        <a:t>12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32,43ab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31,29ab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529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31,65a-c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4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30,41a-c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65273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31,47b-d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29,80a-d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5314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30,99b-e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70C0"/>
                          </a:solidFill>
                        </a:rPr>
                        <a:t>12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29,53a-e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42475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30,66b-f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29,50a-e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7805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4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30,47b-g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29,16a-e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751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29,95b-h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29,13a-e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0472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28,73c-ı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28,67a-f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3108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28,72c-ı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28,63a-f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6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871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203E5973-B29E-47D6-A67B-A13EA5E1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tr-TR" sz="2700" dirty="0" err="1"/>
              <a:t>Better</a:t>
            </a:r>
            <a:r>
              <a:rPr lang="tr-TR" sz="2700" dirty="0"/>
              <a:t> </a:t>
            </a:r>
            <a:r>
              <a:rPr lang="tr-TR" sz="2700" dirty="0" err="1"/>
              <a:t>performıng</a:t>
            </a:r>
            <a:r>
              <a:rPr lang="tr-TR" sz="2700" dirty="0"/>
              <a:t> </a:t>
            </a:r>
            <a:r>
              <a:rPr lang="tr-TR" sz="2700" dirty="0" err="1"/>
              <a:t>entrıes</a:t>
            </a:r>
            <a:r>
              <a:rPr lang="tr-TR" sz="2700" dirty="0"/>
              <a:t> </a:t>
            </a:r>
            <a:r>
              <a:rPr lang="tr-TR" sz="2700" dirty="0" err="1"/>
              <a:t>for</a:t>
            </a:r>
            <a:r>
              <a:rPr lang="tr-TR" sz="2700" dirty="0"/>
              <a:t> </a:t>
            </a:r>
            <a:r>
              <a:rPr lang="tr-TR" sz="2700" dirty="0" err="1"/>
              <a:t>semolına</a:t>
            </a:r>
            <a:r>
              <a:rPr lang="tr-TR" sz="2700" dirty="0"/>
              <a:t> </a:t>
            </a:r>
            <a:r>
              <a:rPr lang="tr-TR" sz="2700" dirty="0" err="1"/>
              <a:t>color</a:t>
            </a:r>
            <a:endParaRPr lang="en-US" sz="27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6DC477-2DFD-46C3-B726-FDB2A4B4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1082673"/>
            <a:ext cx="4313428" cy="4708528"/>
          </a:xfrm>
        </p:spPr>
        <p:txBody>
          <a:bodyPr anchor="ctr">
            <a:normAutofit lnSpcReduction="10000"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For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supp.irri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for</a:t>
            </a:r>
            <a:r>
              <a:rPr lang="tr-TR" dirty="0">
                <a:solidFill>
                  <a:srgbClr val="FFFF00"/>
                </a:solidFill>
              </a:rPr>
              <a:t> 3 </a:t>
            </a:r>
            <a:r>
              <a:rPr lang="tr-TR" dirty="0" err="1">
                <a:solidFill>
                  <a:srgbClr val="FFFF00"/>
                </a:solidFill>
              </a:rPr>
              <a:t>years</a:t>
            </a:r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R112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 (3), </a:t>
            </a:r>
            <a:r>
              <a:rPr lang="tr-TR" dirty="0" err="1">
                <a:solidFill>
                  <a:srgbClr val="FFFF00"/>
                </a:solidFill>
              </a:rPr>
              <a:t>Ayzer</a:t>
            </a:r>
            <a:r>
              <a:rPr lang="tr-TR" dirty="0">
                <a:solidFill>
                  <a:srgbClr val="FFFF00"/>
                </a:solidFill>
              </a:rPr>
              <a:t>(3),  </a:t>
            </a:r>
            <a:r>
              <a:rPr lang="tr-TR" dirty="0" err="1">
                <a:solidFill>
                  <a:srgbClr val="FFFF00"/>
                </a:solidFill>
              </a:rPr>
              <a:t>G.Yıldızı</a:t>
            </a:r>
            <a:r>
              <a:rPr lang="tr-TR" dirty="0">
                <a:solidFill>
                  <a:srgbClr val="FFFF00"/>
                </a:solidFill>
              </a:rPr>
              <a:t>(3), Sümerli(3),RRR55-2 (3), R5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+(3), R5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-(2), R23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+(2)</a:t>
            </a:r>
          </a:p>
          <a:p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dryland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endParaRPr lang="tr-TR" dirty="0"/>
          </a:p>
          <a:p>
            <a:r>
              <a:rPr lang="tr-TR" dirty="0"/>
              <a:t>R23 </a:t>
            </a:r>
            <a:r>
              <a:rPr lang="tr-TR" dirty="0" err="1"/>
              <a:t>hom</a:t>
            </a:r>
            <a:r>
              <a:rPr lang="tr-TR" dirty="0"/>
              <a:t>+(3), R5 </a:t>
            </a:r>
            <a:r>
              <a:rPr lang="tr-TR" dirty="0" err="1"/>
              <a:t>hom</a:t>
            </a:r>
            <a:r>
              <a:rPr lang="tr-TR" dirty="0"/>
              <a:t>+(3), RRR55-2 (3), R112 </a:t>
            </a:r>
            <a:r>
              <a:rPr lang="tr-TR" dirty="0" err="1"/>
              <a:t>hom</a:t>
            </a:r>
            <a:r>
              <a:rPr lang="tr-TR" dirty="0"/>
              <a:t>+(3), </a:t>
            </a:r>
            <a:r>
              <a:rPr lang="tr-TR" dirty="0" err="1"/>
              <a:t>Ayzer</a:t>
            </a:r>
            <a:r>
              <a:rPr lang="tr-TR" dirty="0"/>
              <a:t> (3), Sümerli (3), </a:t>
            </a:r>
            <a:r>
              <a:rPr lang="tr-TR" dirty="0" err="1"/>
              <a:t>G.Yıldızı</a:t>
            </a:r>
            <a:r>
              <a:rPr lang="tr-TR" dirty="0"/>
              <a:t>(3) 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257499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BB297-4FBF-457F-AE42-AC408F4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210066"/>
            <a:ext cx="7429499" cy="840258"/>
          </a:xfrm>
        </p:spPr>
        <p:txBody>
          <a:bodyPr/>
          <a:lstStyle/>
          <a:p>
            <a:r>
              <a:rPr lang="tr-TR" dirty="0" err="1"/>
              <a:t>Sedımantatıon</a:t>
            </a:r>
            <a:r>
              <a:rPr lang="tr-TR" dirty="0"/>
              <a:t> (mm)</a:t>
            </a: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072BC190-80DB-4FA3-9B58-B2FE7EC50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472612"/>
              </p:ext>
            </p:extLst>
          </p:nvPr>
        </p:nvGraphicFramePr>
        <p:xfrm>
          <a:off x="1452880" y="926757"/>
          <a:ext cx="5852160" cy="57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31">
                  <a:extLst>
                    <a:ext uri="{9D8B030D-6E8A-4147-A177-3AD203B41FA5}">
                      <a16:colId xmlns:a16="http://schemas.microsoft.com/office/drawing/2014/main" val="228377059"/>
                    </a:ext>
                  </a:extLst>
                </a:gridCol>
                <a:gridCol w="876470">
                  <a:extLst>
                    <a:ext uri="{9D8B030D-6E8A-4147-A177-3AD203B41FA5}">
                      <a16:colId xmlns:a16="http://schemas.microsoft.com/office/drawing/2014/main" val="2716230344"/>
                    </a:ext>
                  </a:extLst>
                </a:gridCol>
                <a:gridCol w="1674695">
                  <a:extLst>
                    <a:ext uri="{9D8B030D-6E8A-4147-A177-3AD203B41FA5}">
                      <a16:colId xmlns:a16="http://schemas.microsoft.com/office/drawing/2014/main" val="653351947"/>
                    </a:ext>
                  </a:extLst>
                </a:gridCol>
                <a:gridCol w="966366">
                  <a:extLst>
                    <a:ext uri="{9D8B030D-6E8A-4147-A177-3AD203B41FA5}">
                      <a16:colId xmlns:a16="http://schemas.microsoft.com/office/drawing/2014/main" val="3980022473"/>
                    </a:ext>
                  </a:extLst>
                </a:gridCol>
                <a:gridCol w="1374498">
                  <a:extLst>
                    <a:ext uri="{9D8B030D-6E8A-4147-A177-3AD203B41FA5}">
                      <a16:colId xmlns:a16="http://schemas.microsoft.com/office/drawing/2014/main" val="2039929661"/>
                    </a:ext>
                  </a:extLst>
                </a:gridCol>
              </a:tblGrid>
              <a:tr h="94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Supp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İrri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.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Dryland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 2021-22</a:t>
                      </a:r>
                    </a:p>
                    <a:p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(34 </a:t>
                      </a:r>
                      <a:r>
                        <a:rPr lang="tr-TR" dirty="0" err="1">
                          <a:solidFill>
                            <a:schemeClr val="bg1"/>
                          </a:solidFill>
                        </a:rPr>
                        <a:t>entries</a:t>
                      </a:r>
                      <a:r>
                        <a:rPr lang="tr-TR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55606"/>
                  </a:ext>
                </a:extLst>
              </a:tr>
              <a:tr h="670780">
                <a:tc>
                  <a:txBody>
                    <a:bodyPr/>
                    <a:lstStyle/>
                    <a:p>
                      <a:r>
                        <a:rPr lang="tr-TR" dirty="0" err="1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Entry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Mean</a:t>
                      </a:r>
                      <a:r>
                        <a:rPr lang="tr-TR" dirty="0"/>
                        <a:t>/</a:t>
                      </a:r>
                    </a:p>
                    <a:p>
                      <a:r>
                        <a:rPr lang="tr-TR" dirty="0" err="1"/>
                        <a:t>Groups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533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16,67a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25,50a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99556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16,33ab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25,17a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52954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15,00a-c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25,17a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65273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34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14,00a-d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24,84ab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5314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14,00a-d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34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24,17a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742475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13,66a-d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23,84ab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7805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13,66a-d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23,84ab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7519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13,66a-d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23,84ab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0472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13,33a-d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23,17ab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31088"/>
                  </a:ext>
                </a:extLst>
              </a:tr>
              <a:tr h="410818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13,00a-d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23,17ab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6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04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465A2FDE-DCD3-48EC-96D7-B3B64623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83" y="1082673"/>
            <a:ext cx="2637036" cy="4708528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Better </a:t>
            </a:r>
            <a:r>
              <a:rPr lang="en-US" sz="2800" dirty="0" err="1"/>
              <a:t>performıng</a:t>
            </a:r>
            <a:r>
              <a:rPr lang="en-US" sz="2800" dirty="0"/>
              <a:t> </a:t>
            </a:r>
            <a:r>
              <a:rPr lang="en-US" sz="2800" dirty="0" err="1"/>
              <a:t>entrıes</a:t>
            </a:r>
            <a:r>
              <a:rPr lang="en-US" sz="2800" dirty="0"/>
              <a:t> for </a:t>
            </a:r>
            <a:r>
              <a:rPr lang="en-US" sz="2800" dirty="0" err="1"/>
              <a:t>sedımEntatıon</a:t>
            </a:r>
            <a:endParaRPr lang="en-US" sz="2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4FC0A8-55DE-47FC-B1E1-0B0A59D8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527050"/>
            <a:ext cx="4313428" cy="5694363"/>
          </a:xfrm>
        </p:spPr>
        <p:txBody>
          <a:bodyPr anchor="ctr">
            <a:normAutofit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Supp.irri.for</a:t>
            </a:r>
            <a:r>
              <a:rPr lang="tr-TR" dirty="0">
                <a:solidFill>
                  <a:srgbClr val="FFFF00"/>
                </a:solidFill>
              </a:rPr>
              <a:t> 3 </a:t>
            </a:r>
            <a:r>
              <a:rPr lang="tr-TR" dirty="0" err="1">
                <a:solidFill>
                  <a:srgbClr val="FFFF00"/>
                </a:solidFill>
              </a:rPr>
              <a:t>years</a:t>
            </a:r>
            <a:endParaRPr lang="tr-TR" dirty="0">
              <a:solidFill>
                <a:srgbClr val="FFFF00"/>
              </a:solidFill>
            </a:endParaRPr>
          </a:p>
          <a:p>
            <a:r>
              <a:rPr lang="tr-TR" dirty="0" err="1">
                <a:solidFill>
                  <a:srgbClr val="FFFF00"/>
                </a:solidFill>
              </a:rPr>
              <a:t>Simeto</a:t>
            </a:r>
            <a:r>
              <a:rPr lang="tr-TR" dirty="0">
                <a:solidFill>
                  <a:srgbClr val="FFFF00"/>
                </a:solidFill>
              </a:rPr>
              <a:t>(3), </a:t>
            </a:r>
            <a:r>
              <a:rPr lang="tr-TR" dirty="0" err="1">
                <a:solidFill>
                  <a:srgbClr val="FFFF00"/>
                </a:solidFill>
              </a:rPr>
              <a:t>G.Yıldızı</a:t>
            </a:r>
            <a:r>
              <a:rPr lang="tr-TR" dirty="0">
                <a:solidFill>
                  <a:srgbClr val="FFFF00"/>
                </a:solidFill>
              </a:rPr>
              <a:t> (3), R5 </a:t>
            </a:r>
            <a:r>
              <a:rPr lang="tr-TR" dirty="0" err="1">
                <a:solidFill>
                  <a:srgbClr val="FFFF00"/>
                </a:solidFill>
              </a:rPr>
              <a:t>hom</a:t>
            </a:r>
            <a:r>
              <a:rPr lang="tr-TR" dirty="0">
                <a:solidFill>
                  <a:srgbClr val="FFFF00"/>
                </a:solidFill>
              </a:rPr>
              <a:t>+(3), </a:t>
            </a:r>
            <a:r>
              <a:rPr lang="tr-TR" dirty="0" err="1">
                <a:solidFill>
                  <a:srgbClr val="FFFF00"/>
                </a:solidFill>
              </a:rPr>
              <a:t>Perre</a:t>
            </a:r>
            <a:endParaRPr lang="tr-TR" dirty="0">
              <a:solidFill>
                <a:srgbClr val="FFFF00"/>
              </a:solidFill>
            </a:endParaRPr>
          </a:p>
          <a:p>
            <a:endParaRPr lang="tr-TR" dirty="0"/>
          </a:p>
          <a:p>
            <a:r>
              <a:rPr lang="tr-TR" dirty="0" err="1"/>
              <a:t>Dryland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2 </a:t>
            </a:r>
            <a:r>
              <a:rPr lang="tr-TR" dirty="0" err="1"/>
              <a:t>years</a:t>
            </a:r>
            <a:endParaRPr lang="tr-TR" dirty="0"/>
          </a:p>
          <a:p>
            <a:r>
              <a:rPr lang="tr-TR" dirty="0"/>
              <a:t>R112 </a:t>
            </a:r>
            <a:r>
              <a:rPr lang="tr-TR" dirty="0" err="1"/>
              <a:t>hom</a:t>
            </a:r>
            <a:r>
              <a:rPr lang="tr-TR" dirty="0"/>
              <a:t>-(2), </a:t>
            </a:r>
            <a:r>
              <a:rPr lang="tr-TR" dirty="0" err="1"/>
              <a:t>Hacıali</a:t>
            </a:r>
            <a:r>
              <a:rPr lang="tr-TR" dirty="0"/>
              <a:t> (2), </a:t>
            </a:r>
            <a:r>
              <a:rPr lang="tr-TR" dirty="0" err="1"/>
              <a:t>Perre</a:t>
            </a:r>
            <a:r>
              <a:rPr lang="tr-TR" dirty="0"/>
              <a:t> (2), R 112 </a:t>
            </a:r>
            <a:r>
              <a:rPr lang="tr-TR" dirty="0" err="1"/>
              <a:t>hom</a:t>
            </a:r>
            <a:r>
              <a:rPr lang="tr-TR" dirty="0"/>
              <a:t>+(2), </a:t>
            </a:r>
            <a:r>
              <a:rPr lang="tr-TR" dirty="0" err="1"/>
              <a:t>Simeto</a:t>
            </a:r>
            <a:r>
              <a:rPr lang="tr-TR" dirty="0"/>
              <a:t> (2), R5 </a:t>
            </a:r>
            <a:r>
              <a:rPr lang="tr-TR" dirty="0" err="1"/>
              <a:t>hom</a:t>
            </a:r>
            <a:r>
              <a:rPr lang="tr-TR" dirty="0"/>
              <a:t>-(2), </a:t>
            </a:r>
            <a:r>
              <a:rPr lang="tr-TR" dirty="0" err="1"/>
              <a:t>Monastir</a:t>
            </a:r>
            <a:r>
              <a:rPr lang="tr-TR" dirty="0"/>
              <a:t>(2), San Carlo (2)</a:t>
            </a:r>
            <a:endParaRPr lang="en-US" dirty="0"/>
          </a:p>
          <a:p>
            <a:endParaRPr lang="tr-TR" sz="1800" dirty="0"/>
          </a:p>
          <a:p>
            <a:endParaRPr lang="tr-TR" sz="1600" dirty="0"/>
          </a:p>
          <a:p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046172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98AE8CDD-CBD3-4CB6-A25A-BE427A4B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tr-TR" sz="2800" dirty="0"/>
              <a:t>EARLY RESULTS FROM YIELD TRIALS OF</a:t>
            </a:r>
            <a:r>
              <a:rPr lang="en-US" sz="2800" dirty="0"/>
              <a:t> 202</a:t>
            </a:r>
            <a:r>
              <a:rPr lang="tr-TR" sz="2800" dirty="0"/>
              <a:t>1-22</a:t>
            </a:r>
            <a:endParaRPr lang="en-US" sz="2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1F03D9-3F18-4788-A75E-D89964DC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527050"/>
            <a:ext cx="4313428" cy="5889625"/>
          </a:xfrm>
        </p:spPr>
        <p:txBody>
          <a:bodyPr anchor="ctr">
            <a:normAutofit fontScale="77500" lnSpcReduction="20000"/>
          </a:bodyPr>
          <a:lstStyle/>
          <a:p>
            <a:endParaRPr lang="tr-TR" sz="1600" dirty="0"/>
          </a:p>
          <a:p>
            <a:r>
              <a:rPr lang="tr-TR" sz="2800" dirty="0">
                <a:solidFill>
                  <a:srgbClr val="FFFF00"/>
                </a:solidFill>
              </a:rPr>
              <a:t>B</a:t>
            </a:r>
            <a:r>
              <a:rPr lang="en-US" sz="2800" dirty="0" err="1">
                <a:solidFill>
                  <a:srgbClr val="FFFF00"/>
                </a:solidFill>
              </a:rPr>
              <a:t>etter</a:t>
            </a:r>
            <a:r>
              <a:rPr lang="en-US" sz="2800" dirty="0">
                <a:solidFill>
                  <a:srgbClr val="FFFF00"/>
                </a:solidFill>
              </a:rPr>
              <a:t> performing entries for supp. İrri. condition in both location;</a:t>
            </a:r>
            <a:endParaRPr lang="tr-TR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tr-TR" sz="2800" dirty="0" err="1">
                <a:solidFill>
                  <a:srgbClr val="FFFF00"/>
                </a:solidFill>
              </a:rPr>
              <a:t>Perre</a:t>
            </a:r>
            <a:r>
              <a:rPr lang="tr-TR" sz="2800" dirty="0">
                <a:solidFill>
                  <a:srgbClr val="FFFF00"/>
                </a:solidFill>
              </a:rPr>
              <a:t>, Sümerli </a:t>
            </a:r>
            <a:r>
              <a:rPr lang="tr-TR" sz="2800" dirty="0" err="1">
                <a:solidFill>
                  <a:srgbClr val="FFFF00"/>
                </a:solidFill>
              </a:rPr>
              <a:t>and</a:t>
            </a:r>
            <a:r>
              <a:rPr lang="tr-TR" sz="2800" dirty="0">
                <a:solidFill>
                  <a:srgbClr val="FFFF00"/>
                </a:solidFill>
              </a:rPr>
              <a:t> </a:t>
            </a:r>
            <a:r>
              <a:rPr lang="tr-TR" sz="2800" dirty="0" err="1">
                <a:solidFill>
                  <a:srgbClr val="FFFF00"/>
                </a:solidFill>
              </a:rPr>
              <a:t>Antalis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/>
              <a:t>Better performing entries  under dryland condition  in both locations; </a:t>
            </a:r>
            <a:endParaRPr lang="tr-TR" sz="2800" dirty="0"/>
          </a:p>
          <a:p>
            <a:r>
              <a:rPr lang="tr-TR" sz="2800" dirty="0"/>
              <a:t>R112 </a:t>
            </a:r>
            <a:r>
              <a:rPr lang="tr-TR" sz="2800" dirty="0" err="1"/>
              <a:t>hom</a:t>
            </a:r>
            <a:r>
              <a:rPr lang="tr-TR" sz="2800" dirty="0"/>
              <a:t>-</a:t>
            </a:r>
          </a:p>
          <a:p>
            <a:r>
              <a:rPr lang="tr-TR" sz="2800" dirty="0"/>
              <a:t>R23 </a:t>
            </a:r>
            <a:r>
              <a:rPr lang="tr-TR" sz="2800" dirty="0" err="1"/>
              <a:t>Hom</a:t>
            </a:r>
            <a:r>
              <a:rPr lang="tr-TR" sz="2800" dirty="0"/>
              <a:t>+, R23 </a:t>
            </a:r>
            <a:r>
              <a:rPr lang="tr-TR" sz="2800" dirty="0" err="1"/>
              <a:t>Hom</a:t>
            </a:r>
            <a:r>
              <a:rPr lang="tr-TR" sz="2800" dirty="0"/>
              <a:t>- </a:t>
            </a:r>
            <a:r>
              <a:rPr lang="tr-TR" sz="2800" dirty="0" err="1"/>
              <a:t>only</a:t>
            </a:r>
            <a:r>
              <a:rPr lang="tr-TR" sz="2800" dirty="0"/>
              <a:t> in Koruklu</a:t>
            </a:r>
          </a:p>
          <a:p>
            <a:r>
              <a:rPr lang="tr-TR" sz="2800" dirty="0"/>
              <a:t>R5 </a:t>
            </a:r>
            <a:r>
              <a:rPr lang="tr-TR" sz="2800" dirty="0" err="1"/>
              <a:t>hom</a:t>
            </a:r>
            <a:r>
              <a:rPr lang="tr-TR" sz="2800" dirty="0"/>
              <a:t>+ ve R5 </a:t>
            </a:r>
            <a:r>
              <a:rPr lang="tr-TR" sz="2800" dirty="0" err="1"/>
              <a:t>hom</a:t>
            </a:r>
            <a:r>
              <a:rPr lang="tr-TR" sz="2800" dirty="0"/>
              <a:t>+ </a:t>
            </a:r>
            <a:r>
              <a:rPr lang="tr-TR" sz="2800" dirty="0" err="1"/>
              <a:t>only</a:t>
            </a:r>
            <a:r>
              <a:rPr lang="tr-TR" sz="2800" dirty="0"/>
              <a:t> in </a:t>
            </a:r>
            <a:r>
              <a:rPr lang="tr-TR" sz="2800" dirty="0" err="1"/>
              <a:t>Adym</a:t>
            </a:r>
            <a:r>
              <a:rPr lang="tr-TR" sz="2800" dirty="0"/>
              <a:t>.</a:t>
            </a:r>
          </a:p>
          <a:p>
            <a:r>
              <a:rPr lang="tr-TR" sz="2800" dirty="0" err="1"/>
              <a:t>Quality</a:t>
            </a:r>
            <a:r>
              <a:rPr lang="tr-TR" sz="2800" dirty="0"/>
              <a:t>:</a:t>
            </a:r>
            <a:endParaRPr lang="en-US" sz="2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478021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1381AD88-A5C3-41A8-8E5C-176ACE88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tr-TR" sz="3500" dirty="0"/>
              <a:t>1. </a:t>
            </a:r>
            <a:r>
              <a:rPr lang="en-US" sz="3500" dirty="0" err="1"/>
              <a:t>Aım</a:t>
            </a:r>
            <a:r>
              <a:rPr lang="en-US" sz="3500" dirty="0"/>
              <a:t> of the project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98349-50EB-4356-983C-E4821C28B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1082672"/>
            <a:ext cx="4313428" cy="5248277"/>
          </a:xfrm>
        </p:spPr>
        <p:txBody>
          <a:bodyPr anchor="ctr">
            <a:normAutofit/>
          </a:bodyPr>
          <a:lstStyle/>
          <a:p>
            <a:endParaRPr lang="tr-TR" sz="1600" dirty="0"/>
          </a:p>
          <a:p>
            <a:endParaRPr lang="tr-TR" sz="1600" dirty="0"/>
          </a:p>
          <a:p>
            <a:r>
              <a:rPr lang="en-US" sz="2000" dirty="0"/>
              <a:t>General target: </a:t>
            </a:r>
            <a:r>
              <a:rPr lang="en-US" sz="2000" dirty="0" err="1"/>
              <a:t>IMProving</a:t>
            </a:r>
            <a:r>
              <a:rPr lang="tr-TR" sz="2000" dirty="0"/>
              <a:t> </a:t>
            </a:r>
            <a:r>
              <a:rPr lang="en-US" sz="2000" dirty="0"/>
              <a:t> </a:t>
            </a:r>
            <a:r>
              <a:rPr lang="en-US" sz="2000" dirty="0" err="1"/>
              <a:t>RESilience</a:t>
            </a:r>
            <a:r>
              <a:rPr lang="en-US" sz="2000" dirty="0"/>
              <a:t> to Abiotic stresses in durum wheat</a:t>
            </a:r>
          </a:p>
          <a:p>
            <a:endParaRPr lang="tr-TR" sz="2000" dirty="0"/>
          </a:p>
          <a:p>
            <a:r>
              <a:rPr lang="en-US" sz="2000" dirty="0"/>
              <a:t>We as Turkish partner, aim to pick up good parents in exotic material and DW-WWR recombinants for direct use or germplasm development through crosses for resilience abiotic stress in the region</a:t>
            </a:r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562294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1C64D2-CA84-26B2-5695-A03AF808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ObservatIon</a:t>
            </a:r>
            <a:r>
              <a:rPr lang="tr-TR" dirty="0"/>
              <a:t> </a:t>
            </a:r>
            <a:r>
              <a:rPr lang="tr-TR" dirty="0" err="1"/>
              <a:t>nursery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E3255A-D151-6469-F64F-464B7CD95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First ten </a:t>
            </a:r>
            <a:r>
              <a:rPr lang="tr-TR" dirty="0" err="1"/>
              <a:t>ranking</a:t>
            </a:r>
            <a:r>
              <a:rPr lang="tr-TR" dirty="0"/>
              <a:t> </a:t>
            </a:r>
            <a:r>
              <a:rPr lang="tr-TR" dirty="0" err="1"/>
              <a:t>entries</a:t>
            </a:r>
            <a:r>
              <a:rPr lang="tr-TR" dirty="0"/>
              <a:t> </a:t>
            </a:r>
            <a:r>
              <a:rPr lang="tr-TR" dirty="0" err="1"/>
              <a:t>performing</a:t>
            </a:r>
            <a:r>
              <a:rPr lang="tr-TR" dirty="0"/>
              <a:t> </a:t>
            </a:r>
            <a:r>
              <a:rPr lang="tr-TR" dirty="0" err="1"/>
              <a:t>rank</a:t>
            </a:r>
            <a:r>
              <a:rPr lang="tr-TR" dirty="0"/>
              <a:t>- </a:t>
            </a:r>
            <a:r>
              <a:rPr lang="tr-TR" dirty="0" err="1"/>
              <a:t>sum</a:t>
            </a:r>
            <a:r>
              <a:rPr lang="tr-TR" dirty="0"/>
              <a:t> </a:t>
            </a:r>
            <a:r>
              <a:rPr lang="tr-TR" dirty="0" err="1"/>
              <a:t>analysis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traits</a:t>
            </a:r>
            <a:r>
              <a:rPr lang="tr-TR" dirty="0"/>
              <a:t> </a:t>
            </a:r>
            <a:r>
              <a:rPr lang="tr-TR" dirty="0" err="1"/>
              <a:t>under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;</a:t>
            </a:r>
          </a:p>
          <a:p>
            <a:endParaRPr lang="tr-TR" dirty="0"/>
          </a:p>
          <a:p>
            <a:r>
              <a:rPr lang="tr-TR" dirty="0" err="1"/>
              <a:t>Khiar</a:t>
            </a:r>
            <a:r>
              <a:rPr lang="tr-TR" dirty="0"/>
              <a:t> , R193/</a:t>
            </a:r>
            <a:r>
              <a:rPr lang="tr-TR" dirty="0" err="1"/>
              <a:t>Simeto</a:t>
            </a:r>
            <a:r>
              <a:rPr lang="tr-TR" dirty="0"/>
              <a:t>/IDYT22 HOM-, </a:t>
            </a:r>
            <a:r>
              <a:rPr lang="tr-TR" dirty="0" err="1"/>
              <a:t>Margherita</a:t>
            </a:r>
            <a:r>
              <a:rPr lang="tr-TR" dirty="0"/>
              <a:t>, </a:t>
            </a:r>
            <a:r>
              <a:rPr lang="tr-TR" dirty="0" err="1"/>
              <a:t>Ettore</a:t>
            </a:r>
            <a:r>
              <a:rPr lang="tr-TR" dirty="0"/>
              <a:t>, </a:t>
            </a:r>
            <a:r>
              <a:rPr lang="tr-TR" dirty="0" err="1"/>
              <a:t>Antalis</a:t>
            </a:r>
            <a:r>
              <a:rPr lang="tr-TR" dirty="0"/>
              <a:t>, IDYT 22, </a:t>
            </a:r>
            <a:r>
              <a:rPr lang="tr-TR" dirty="0" err="1"/>
              <a:t>Achille</a:t>
            </a:r>
            <a:r>
              <a:rPr lang="tr-TR" dirty="0"/>
              <a:t>, </a:t>
            </a:r>
            <a:r>
              <a:rPr lang="tr-TR" dirty="0" err="1"/>
              <a:t>Simeto</a:t>
            </a:r>
            <a:r>
              <a:rPr lang="tr-TR" dirty="0"/>
              <a:t>, </a:t>
            </a:r>
            <a:r>
              <a:rPr lang="tr-TR" dirty="0" err="1"/>
              <a:t>Rusticano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Omrabia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42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AE9D4D-2700-286B-68FD-558D33BA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Yıeld</a:t>
            </a:r>
            <a:r>
              <a:rPr lang="tr-TR" dirty="0"/>
              <a:t> </a:t>
            </a:r>
            <a:r>
              <a:rPr lang="tr-TR" dirty="0" err="1"/>
              <a:t>trıals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3 </a:t>
            </a:r>
            <a:r>
              <a:rPr lang="tr-TR" dirty="0" err="1"/>
              <a:t>years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CD97B8-96E0-323E-141E-ED56E0F79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First ten </a:t>
            </a:r>
            <a:r>
              <a:rPr lang="tr-TR" dirty="0" err="1"/>
              <a:t>ranking</a:t>
            </a:r>
            <a:r>
              <a:rPr lang="tr-TR" dirty="0"/>
              <a:t> </a:t>
            </a:r>
            <a:r>
              <a:rPr lang="tr-TR" dirty="0" err="1"/>
              <a:t>entries</a:t>
            </a:r>
            <a:r>
              <a:rPr lang="tr-TR" dirty="0"/>
              <a:t>  </a:t>
            </a:r>
            <a:r>
              <a:rPr lang="tr-TR" dirty="0" err="1"/>
              <a:t>employing</a:t>
            </a:r>
            <a:r>
              <a:rPr lang="tr-TR" dirty="0"/>
              <a:t> </a:t>
            </a:r>
            <a:r>
              <a:rPr lang="tr-TR" dirty="0" err="1"/>
              <a:t>rank</a:t>
            </a:r>
            <a:r>
              <a:rPr lang="tr-TR" dirty="0"/>
              <a:t> </a:t>
            </a:r>
            <a:r>
              <a:rPr lang="tr-TR" dirty="0" err="1"/>
              <a:t>sum</a:t>
            </a:r>
            <a:r>
              <a:rPr lang="tr-TR" dirty="0"/>
              <a:t> </a:t>
            </a:r>
            <a:r>
              <a:rPr lang="tr-TR" dirty="0" err="1"/>
              <a:t>analysis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traits</a:t>
            </a:r>
            <a:r>
              <a:rPr lang="tr-TR" dirty="0"/>
              <a:t> </a:t>
            </a:r>
            <a:r>
              <a:rPr lang="tr-TR" dirty="0" err="1"/>
              <a:t>under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;</a:t>
            </a:r>
          </a:p>
          <a:p>
            <a:r>
              <a:rPr lang="tr-TR" dirty="0" err="1"/>
              <a:t>Both</a:t>
            </a:r>
            <a:r>
              <a:rPr lang="tr-TR" dirty="0"/>
              <a:t> </a:t>
            </a:r>
            <a:r>
              <a:rPr lang="tr-TR" dirty="0" err="1"/>
              <a:t>under</a:t>
            </a:r>
            <a:r>
              <a:rPr lang="tr-TR" dirty="0"/>
              <a:t> SI + </a:t>
            </a:r>
            <a:r>
              <a:rPr lang="tr-TR" dirty="0" err="1"/>
              <a:t>rainfed</a:t>
            </a:r>
            <a:r>
              <a:rPr lang="tr-TR" dirty="0"/>
              <a:t>; R5 </a:t>
            </a:r>
            <a:r>
              <a:rPr lang="tr-TR" dirty="0" err="1"/>
              <a:t>Hom</a:t>
            </a:r>
            <a:r>
              <a:rPr lang="tr-TR" dirty="0"/>
              <a:t>-, R5 </a:t>
            </a:r>
            <a:r>
              <a:rPr lang="tr-TR" dirty="0" err="1"/>
              <a:t>Hom</a:t>
            </a:r>
            <a:r>
              <a:rPr lang="tr-TR" dirty="0"/>
              <a:t>+, R112 </a:t>
            </a:r>
            <a:r>
              <a:rPr lang="tr-TR" dirty="0" err="1"/>
              <a:t>Hom</a:t>
            </a:r>
            <a:r>
              <a:rPr lang="tr-TR" dirty="0"/>
              <a:t>- ,R112 </a:t>
            </a:r>
            <a:r>
              <a:rPr lang="tr-TR" dirty="0" err="1"/>
              <a:t>Hom</a:t>
            </a:r>
            <a:r>
              <a:rPr lang="tr-TR" dirty="0"/>
              <a:t>+ , Sümerli ve </a:t>
            </a:r>
            <a:r>
              <a:rPr lang="tr-TR" dirty="0" err="1"/>
              <a:t>Alatay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 err="1"/>
              <a:t>Only</a:t>
            </a:r>
            <a:r>
              <a:rPr lang="tr-TR" dirty="0"/>
              <a:t> SI: </a:t>
            </a:r>
            <a:r>
              <a:rPr lang="tr-TR" dirty="0" err="1"/>
              <a:t>Ayzer</a:t>
            </a:r>
            <a:r>
              <a:rPr lang="tr-TR" dirty="0"/>
              <a:t>, Tüten -2002 ,</a:t>
            </a:r>
            <a:r>
              <a:rPr lang="tr-TR" dirty="0" err="1"/>
              <a:t>Perre</a:t>
            </a:r>
            <a:r>
              <a:rPr lang="tr-TR" dirty="0"/>
              <a:t> ve </a:t>
            </a:r>
            <a:r>
              <a:rPr lang="tr-TR" dirty="0" err="1"/>
              <a:t>Burgos</a:t>
            </a:r>
            <a:endParaRPr lang="tr-TR" dirty="0"/>
          </a:p>
          <a:p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RF; </a:t>
            </a:r>
            <a:r>
              <a:rPr lang="tr-TR" dirty="0" err="1"/>
              <a:t>Simeto</a:t>
            </a:r>
            <a:r>
              <a:rPr lang="tr-TR" dirty="0"/>
              <a:t>, Sarıçanak-98, </a:t>
            </a:r>
            <a:r>
              <a:rPr lang="tr-TR" dirty="0" err="1"/>
              <a:t>Edessa</a:t>
            </a:r>
            <a:r>
              <a:rPr lang="tr-TR" dirty="0"/>
              <a:t> ve RRR55-2</a:t>
            </a:r>
          </a:p>
        </p:txBody>
      </p:sp>
    </p:spTree>
    <p:extLst>
      <p:ext uri="{BB962C8B-B14F-4D97-AF65-F5344CB8AC3E}">
        <p14:creationId xmlns:p14="http://schemas.microsoft.com/office/powerpoint/2010/main" val="3510863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50" y="-142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0171DA7-AEE2-4EF2-B9C1-A63006F9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1082673"/>
            <a:ext cx="2152062" cy="4708528"/>
          </a:xfrm>
        </p:spPr>
        <p:txBody>
          <a:bodyPr>
            <a:normAutofit/>
          </a:bodyPr>
          <a:lstStyle/>
          <a:p>
            <a:pPr algn="r"/>
            <a:r>
              <a:rPr lang="tr-TR" sz="3500" dirty="0"/>
              <a:t>2022-23 </a:t>
            </a:r>
            <a:r>
              <a:rPr lang="tr-TR" sz="3500" dirty="0" err="1"/>
              <a:t>actıvıtıes</a:t>
            </a:r>
            <a:endParaRPr lang="en-US" sz="35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0D8659-876B-48EC-B497-63D5EE5E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1082673"/>
            <a:ext cx="4313428" cy="4708528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Yield trial</a:t>
            </a:r>
            <a:r>
              <a:rPr lang="tr-TR" b="1" dirty="0">
                <a:solidFill>
                  <a:schemeClr val="tx2"/>
                </a:solidFill>
              </a:rPr>
              <a:t> (</a:t>
            </a:r>
            <a:r>
              <a:rPr lang="tr-TR" b="1" dirty="0" err="1">
                <a:solidFill>
                  <a:schemeClr val="tx2"/>
                </a:solidFill>
              </a:rPr>
              <a:t>out</a:t>
            </a:r>
            <a:r>
              <a:rPr lang="tr-TR" b="1" dirty="0">
                <a:solidFill>
                  <a:schemeClr val="tx2"/>
                </a:solidFill>
              </a:rPr>
              <a:t> of Project)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/>
              <a:t>In </a:t>
            </a:r>
            <a:r>
              <a:rPr lang="en-US" b="1" dirty="0" err="1"/>
              <a:t>Adıyaman</a:t>
            </a:r>
            <a:r>
              <a:rPr lang="en-US" dirty="0"/>
              <a:t>; </a:t>
            </a:r>
          </a:p>
          <a:p>
            <a:r>
              <a:rPr lang="en-US" dirty="0" err="1"/>
              <a:t>Supp.irri</a:t>
            </a:r>
            <a:r>
              <a:rPr lang="tr-TR" dirty="0"/>
              <a:t> </a:t>
            </a:r>
            <a:r>
              <a:rPr lang="en-US" dirty="0"/>
              <a:t>with </a:t>
            </a:r>
            <a:r>
              <a:rPr lang="tr-TR" dirty="0"/>
              <a:t>25</a:t>
            </a:r>
            <a:r>
              <a:rPr lang="en-US" dirty="0"/>
              <a:t>entries,</a:t>
            </a:r>
            <a:r>
              <a:rPr lang="tr-TR" dirty="0"/>
              <a:t> </a:t>
            </a:r>
            <a:r>
              <a:rPr lang="en-US" dirty="0"/>
              <a:t>RCBD with 3 reps (plot size 5m x 6 rows= 6 m²).</a:t>
            </a:r>
            <a:endParaRPr lang="tr-TR" dirty="0"/>
          </a:p>
          <a:p>
            <a:r>
              <a:rPr lang="tr-TR" dirty="0"/>
              <a:t>F2 </a:t>
            </a:r>
            <a:r>
              <a:rPr lang="tr-TR" dirty="0" err="1"/>
              <a:t>bulk</a:t>
            </a:r>
            <a:r>
              <a:rPr lang="tr-TR" dirty="0"/>
              <a:t> </a:t>
            </a:r>
            <a:r>
              <a:rPr lang="tr-TR" dirty="0" err="1"/>
              <a:t>segregating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</a:p>
          <a:p>
            <a:r>
              <a:rPr lang="tr-TR" dirty="0"/>
              <a:t>F1 in Koruklu</a:t>
            </a:r>
            <a:endParaRPr lang="en-US" dirty="0"/>
          </a:p>
          <a:p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744539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FFC898-56A6-4F29-983A-69A5266F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Thanks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your</a:t>
            </a:r>
            <a:r>
              <a:rPr lang="tr-TR" dirty="0"/>
              <a:t> </a:t>
            </a:r>
            <a:r>
              <a:rPr lang="tr-TR" dirty="0" err="1"/>
              <a:t>great</a:t>
            </a:r>
            <a:r>
              <a:rPr lang="tr-TR" dirty="0"/>
              <a:t> </a:t>
            </a:r>
            <a:r>
              <a:rPr lang="tr-TR" dirty="0" err="1"/>
              <a:t>efforts</a:t>
            </a:r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D8A8CA4-3818-4D11-87E3-21F478996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245" y="1631374"/>
            <a:ext cx="8110301" cy="460810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4A3B5CC-7EB1-4854-BF22-DD86104B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15" y="6099464"/>
            <a:ext cx="1128326" cy="7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2D85CA-4C5A-4D2F-84D0-450F7606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Location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map</a:t>
            </a:r>
          </a:p>
        </p:txBody>
      </p:sp>
      <p:pic>
        <p:nvPicPr>
          <p:cNvPr id="5" name="İçerik Yer Tutucusu 4" descr="harita içeren bir resim&#10;&#10;Açıklama otomatik olarak oluşturuldu">
            <a:extLst>
              <a:ext uri="{FF2B5EF4-FFF2-40B4-BE49-F238E27FC236}">
                <a16:creationId xmlns:a16="http://schemas.microsoft.com/office/drawing/2014/main" id="{99F83CEB-5BD3-478C-AFA8-819EF04D8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" y="1758532"/>
            <a:ext cx="7852512" cy="4480949"/>
          </a:xfrm>
        </p:spPr>
      </p:pic>
    </p:spTree>
    <p:extLst>
      <p:ext uri="{BB962C8B-B14F-4D97-AF65-F5344CB8AC3E}">
        <p14:creationId xmlns:p14="http://schemas.microsoft.com/office/powerpoint/2010/main" val="386732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E36E0CCB-3FBE-4517-B6DB-EF506549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97" name="Rectangle 96">
              <a:extLst>
                <a:ext uri="{FF2B5EF4-FFF2-40B4-BE49-F238E27FC236}">
                  <a16:creationId xmlns:a16="http://schemas.microsoft.com/office/drawing/2014/main" id="{F0C08D96-D0D4-4FAF-809E-226B85727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4F169E0F-2DE3-4AD3-829D-26BECFF96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666C005-6511-4430-A7CF-0BD4E5F8E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62533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1" name="Rectangle 5">
              <a:extLst>
                <a:ext uri="{FF2B5EF4-FFF2-40B4-BE49-F238E27FC236}">
                  <a16:creationId xmlns:a16="http://schemas.microsoft.com/office/drawing/2014/main" id="{0FBD1455-6B18-40CF-B167-91101DD93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D95EF865-AAAA-4E9F-9DCF-4C34F62C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id="{C3CADDFB-A8F3-407D-9341-35377D8FE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8">
              <a:extLst>
                <a:ext uri="{FF2B5EF4-FFF2-40B4-BE49-F238E27FC236}">
                  <a16:creationId xmlns:a16="http://schemas.microsoft.com/office/drawing/2014/main" id="{57032EAE-8400-4446-9646-2FB76AC5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9E8E465A-14FD-4E84-B60E-0396E84A6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37D59517-1604-4201-BA97-0DBB91423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D31EBBEA-10CB-4534-B9DA-9D85360F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12">
              <a:extLst>
                <a:ext uri="{FF2B5EF4-FFF2-40B4-BE49-F238E27FC236}">
                  <a16:creationId xmlns:a16="http://schemas.microsoft.com/office/drawing/2014/main" id="{FE04480D-6910-4859-83C1-42C6C99AF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3">
              <a:extLst>
                <a:ext uri="{FF2B5EF4-FFF2-40B4-BE49-F238E27FC236}">
                  <a16:creationId xmlns:a16="http://schemas.microsoft.com/office/drawing/2014/main" id="{5688A201-7869-4F50-A6AB-88272B017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4">
              <a:extLst>
                <a:ext uri="{FF2B5EF4-FFF2-40B4-BE49-F238E27FC236}">
                  <a16:creationId xmlns:a16="http://schemas.microsoft.com/office/drawing/2014/main" id="{B5786B74-8D91-4B3C-9FBB-584953891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15">
              <a:extLst>
                <a:ext uri="{FF2B5EF4-FFF2-40B4-BE49-F238E27FC236}">
                  <a16:creationId xmlns:a16="http://schemas.microsoft.com/office/drawing/2014/main" id="{B13F3750-5757-4327-80A8-0C4C1A263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54C3438B-26A4-4EB1-8349-296B57936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59065017-F2C8-4865-B98F-2F845BA3A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18">
              <a:extLst>
                <a:ext uri="{FF2B5EF4-FFF2-40B4-BE49-F238E27FC236}">
                  <a16:creationId xmlns:a16="http://schemas.microsoft.com/office/drawing/2014/main" id="{DD754208-D678-47A7-991C-7BCD089D4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19">
              <a:extLst>
                <a:ext uri="{FF2B5EF4-FFF2-40B4-BE49-F238E27FC236}">
                  <a16:creationId xmlns:a16="http://schemas.microsoft.com/office/drawing/2014/main" id="{BF3CC9D6-D0BE-4EB7-8106-060C0FB74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0">
              <a:extLst>
                <a:ext uri="{FF2B5EF4-FFF2-40B4-BE49-F238E27FC236}">
                  <a16:creationId xmlns:a16="http://schemas.microsoft.com/office/drawing/2014/main" id="{A4D99975-0EFF-478D-873A-6BABDA94E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21">
              <a:extLst>
                <a:ext uri="{FF2B5EF4-FFF2-40B4-BE49-F238E27FC236}">
                  <a16:creationId xmlns:a16="http://schemas.microsoft.com/office/drawing/2014/main" id="{758B4233-78C7-4DF4-9D65-199D02F9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22">
              <a:extLst>
                <a:ext uri="{FF2B5EF4-FFF2-40B4-BE49-F238E27FC236}">
                  <a16:creationId xmlns:a16="http://schemas.microsoft.com/office/drawing/2014/main" id="{6D413385-5D70-40E1-BB80-3B26349F5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3">
              <a:extLst>
                <a:ext uri="{FF2B5EF4-FFF2-40B4-BE49-F238E27FC236}">
                  <a16:creationId xmlns:a16="http://schemas.microsoft.com/office/drawing/2014/main" id="{7D07F4CE-06CA-405F-877B-32EC5E8CD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4">
              <a:extLst>
                <a:ext uri="{FF2B5EF4-FFF2-40B4-BE49-F238E27FC236}">
                  <a16:creationId xmlns:a16="http://schemas.microsoft.com/office/drawing/2014/main" id="{078FFD24-13DC-4F3E-99C9-EA1B60E87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25">
              <a:extLst>
                <a:ext uri="{FF2B5EF4-FFF2-40B4-BE49-F238E27FC236}">
                  <a16:creationId xmlns:a16="http://schemas.microsoft.com/office/drawing/2014/main" id="{FC50751B-C520-4236-9E4A-A980FE53E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26">
              <a:extLst>
                <a:ext uri="{FF2B5EF4-FFF2-40B4-BE49-F238E27FC236}">
                  <a16:creationId xmlns:a16="http://schemas.microsoft.com/office/drawing/2014/main" id="{71EC581C-E6FB-4329-A618-1AF0E708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27">
              <a:extLst>
                <a:ext uri="{FF2B5EF4-FFF2-40B4-BE49-F238E27FC236}">
                  <a16:creationId xmlns:a16="http://schemas.microsoft.com/office/drawing/2014/main" id="{0AA84A60-5AA3-4E7E-940E-4E20F636A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28">
              <a:extLst>
                <a:ext uri="{FF2B5EF4-FFF2-40B4-BE49-F238E27FC236}">
                  <a16:creationId xmlns:a16="http://schemas.microsoft.com/office/drawing/2014/main" id="{89F36E65-64C1-4B33-8AEF-02254BB3F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id="{0EA81C2F-AE46-47F0-A309-59422FE65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30">
              <a:extLst>
                <a:ext uri="{FF2B5EF4-FFF2-40B4-BE49-F238E27FC236}">
                  <a16:creationId xmlns:a16="http://schemas.microsoft.com/office/drawing/2014/main" id="{0E8F3CA4-FFC0-4F61-A7F0-1A7087CE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31">
              <a:extLst>
                <a:ext uri="{FF2B5EF4-FFF2-40B4-BE49-F238E27FC236}">
                  <a16:creationId xmlns:a16="http://schemas.microsoft.com/office/drawing/2014/main" id="{68EE006C-3334-4268-B46D-AAE7919A5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DBEDD459-14C3-4236-BFD7-D26B4E8B6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Rectangle 33">
              <a:extLst>
                <a:ext uri="{FF2B5EF4-FFF2-40B4-BE49-F238E27FC236}">
                  <a16:creationId xmlns:a16="http://schemas.microsoft.com/office/drawing/2014/main" id="{9A00EDCF-3274-4F72-A5D8-A35F780AD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id="{06284461-E730-4FCF-864C-EB13B6A4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id="{78B0F1BC-902F-4C0C-BB30-0A714AB06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id="{07F0E8D6-00A3-44B9-B05A-879B31788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2FBEB429-BB04-42C3-8A9C-1FF5E01C4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id="{629985CB-361E-46DC-8CDF-BA8720E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9">
              <a:extLst>
                <a:ext uri="{FF2B5EF4-FFF2-40B4-BE49-F238E27FC236}">
                  <a16:creationId xmlns:a16="http://schemas.microsoft.com/office/drawing/2014/main" id="{E9EFF52A-ECF2-4469-BD62-ACAF7B012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0">
              <a:extLst>
                <a:ext uri="{FF2B5EF4-FFF2-40B4-BE49-F238E27FC236}">
                  <a16:creationId xmlns:a16="http://schemas.microsoft.com/office/drawing/2014/main" id="{149E6075-2DFA-4672-9794-158EF3AAB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41">
              <a:extLst>
                <a:ext uri="{FF2B5EF4-FFF2-40B4-BE49-F238E27FC236}">
                  <a16:creationId xmlns:a16="http://schemas.microsoft.com/office/drawing/2014/main" id="{32852034-35F1-49B0-9A51-D6DBE1EA6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42">
              <a:extLst>
                <a:ext uri="{FF2B5EF4-FFF2-40B4-BE49-F238E27FC236}">
                  <a16:creationId xmlns:a16="http://schemas.microsoft.com/office/drawing/2014/main" id="{2673BC95-3A57-4FE7-A9EC-FA45A9231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43">
              <a:extLst>
                <a:ext uri="{FF2B5EF4-FFF2-40B4-BE49-F238E27FC236}">
                  <a16:creationId xmlns:a16="http://schemas.microsoft.com/office/drawing/2014/main" id="{D1E94106-0E0D-4B2E-BAE0-2A2FF88A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0DD09B9B-9843-448A-A9F8-F7DD807D8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Rectangle 45">
              <a:extLst>
                <a:ext uri="{FF2B5EF4-FFF2-40B4-BE49-F238E27FC236}">
                  <a16:creationId xmlns:a16="http://schemas.microsoft.com/office/drawing/2014/main" id="{C20818AB-9551-4468-AA8F-1D9DDCBD2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F6C65A94-5E8F-487A-B807-983468C17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47">
              <a:extLst>
                <a:ext uri="{FF2B5EF4-FFF2-40B4-BE49-F238E27FC236}">
                  <a16:creationId xmlns:a16="http://schemas.microsoft.com/office/drawing/2014/main" id="{A293A919-F696-4B56-A2B9-DB8FCA073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48">
              <a:extLst>
                <a:ext uri="{FF2B5EF4-FFF2-40B4-BE49-F238E27FC236}">
                  <a16:creationId xmlns:a16="http://schemas.microsoft.com/office/drawing/2014/main" id="{2CF99E5C-A2B1-4342-A8A6-6C7A27AF6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49">
              <a:extLst>
                <a:ext uri="{FF2B5EF4-FFF2-40B4-BE49-F238E27FC236}">
                  <a16:creationId xmlns:a16="http://schemas.microsoft.com/office/drawing/2014/main" id="{C575DEA2-1450-4D74-A7CC-320AE584C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50">
              <a:extLst>
                <a:ext uri="{FF2B5EF4-FFF2-40B4-BE49-F238E27FC236}">
                  <a16:creationId xmlns:a16="http://schemas.microsoft.com/office/drawing/2014/main" id="{B7ECA9F2-4222-44E7-A79D-9890B97E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51">
              <a:extLst>
                <a:ext uri="{FF2B5EF4-FFF2-40B4-BE49-F238E27FC236}">
                  <a16:creationId xmlns:a16="http://schemas.microsoft.com/office/drawing/2014/main" id="{11C7CE6F-0D13-4BF3-99C7-4C260350B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52">
              <a:extLst>
                <a:ext uri="{FF2B5EF4-FFF2-40B4-BE49-F238E27FC236}">
                  <a16:creationId xmlns:a16="http://schemas.microsoft.com/office/drawing/2014/main" id="{5159C50E-4B4B-4872-847A-0A28A31FF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53">
              <a:extLst>
                <a:ext uri="{FF2B5EF4-FFF2-40B4-BE49-F238E27FC236}">
                  <a16:creationId xmlns:a16="http://schemas.microsoft.com/office/drawing/2014/main" id="{A4058C84-4C5E-4204-A2EB-5D452E5B4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54">
              <a:extLst>
                <a:ext uri="{FF2B5EF4-FFF2-40B4-BE49-F238E27FC236}">
                  <a16:creationId xmlns:a16="http://schemas.microsoft.com/office/drawing/2014/main" id="{7062A527-A888-4EA9-B50A-B238E5FCB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55">
              <a:extLst>
                <a:ext uri="{FF2B5EF4-FFF2-40B4-BE49-F238E27FC236}">
                  <a16:creationId xmlns:a16="http://schemas.microsoft.com/office/drawing/2014/main" id="{91B0BE3B-72DB-46D8-A0AC-1BFC04563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56">
              <a:extLst>
                <a:ext uri="{FF2B5EF4-FFF2-40B4-BE49-F238E27FC236}">
                  <a16:creationId xmlns:a16="http://schemas.microsoft.com/office/drawing/2014/main" id="{DBF48C64-2B35-4565-A8D2-3CA450B7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57">
              <a:extLst>
                <a:ext uri="{FF2B5EF4-FFF2-40B4-BE49-F238E27FC236}">
                  <a16:creationId xmlns:a16="http://schemas.microsoft.com/office/drawing/2014/main" id="{B69601CA-2F31-4174-90DE-A388114DF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58">
              <a:extLst>
                <a:ext uri="{FF2B5EF4-FFF2-40B4-BE49-F238E27FC236}">
                  <a16:creationId xmlns:a16="http://schemas.microsoft.com/office/drawing/2014/main" id="{DE914D2C-0218-4CEA-8B29-B9929F457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8F95BB69-2578-4194-A413-0E8B563A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406" y="618518"/>
            <a:ext cx="4408257" cy="1478570"/>
          </a:xfrm>
        </p:spPr>
        <p:txBody>
          <a:bodyPr>
            <a:normAutofit/>
          </a:bodyPr>
          <a:lstStyle/>
          <a:p>
            <a:r>
              <a:rPr lang="tr-TR"/>
              <a:t>2. </a:t>
            </a:r>
            <a:r>
              <a:rPr lang="en-US"/>
              <a:t>Experımental LocatIons</a:t>
            </a:r>
          </a:p>
        </p:txBody>
      </p:sp>
      <p:sp>
        <p:nvSpPr>
          <p:cNvPr id="156" name="Round Diagonal Corner Rectangle 143">
            <a:extLst>
              <a:ext uri="{FF2B5EF4-FFF2-40B4-BE49-F238E27FC236}">
                <a16:creationId xmlns:a16="http://schemas.microsoft.com/office/drawing/2014/main" id="{A95BAEE6-C91D-4836-86A3-787887E7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71309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bitki, ağaç içeren bir resim&#10;&#10;Açıklama otomatik olarak oluşturuldu">
            <a:extLst>
              <a:ext uri="{FF2B5EF4-FFF2-40B4-BE49-F238E27FC236}">
                <a16:creationId xmlns:a16="http://schemas.microsoft.com/office/drawing/2014/main" id="{AB0DA591-EBD9-423C-BFF2-6D44A7F84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" b="-4"/>
          <a:stretch/>
        </p:blipFill>
        <p:spPr>
          <a:xfrm rot="5400000">
            <a:off x="1560386" y="521661"/>
            <a:ext cx="2437710" cy="139438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49483F5-E365-4B92-9E0F-6246E56D82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76" r="24694" b="-4"/>
          <a:stretch/>
        </p:blipFill>
        <p:spPr>
          <a:xfrm>
            <a:off x="2082048" y="2581592"/>
            <a:ext cx="1394386" cy="1435788"/>
          </a:xfrm>
          <a:prstGeom prst="rect">
            <a:avLst/>
          </a:prstGeom>
        </p:spPr>
      </p:pic>
      <p:pic>
        <p:nvPicPr>
          <p:cNvPr id="11" name="Resim 10" descr="kar, açık hava, doğa, kayak alanı içeren bir resim&#10;&#10;Açıklama otomatik olarak oluşturuldu">
            <a:extLst>
              <a:ext uri="{FF2B5EF4-FFF2-40B4-BE49-F238E27FC236}">
                <a16:creationId xmlns:a16="http://schemas.microsoft.com/office/drawing/2014/main" id="{F6242A57-525F-4CC4-A9C0-AAE8DA4968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8" b="2"/>
          <a:stretch/>
        </p:blipFill>
        <p:spPr>
          <a:xfrm>
            <a:off x="20" y="4151741"/>
            <a:ext cx="3476414" cy="2706259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1161E1-0AFD-4C31-9B28-E0ADEC52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406" y="1858963"/>
            <a:ext cx="4408258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 err="1"/>
              <a:t>Koruklu</a:t>
            </a:r>
            <a:r>
              <a:rPr lang="en-US" sz="1800" dirty="0"/>
              <a:t> (</a:t>
            </a:r>
            <a:r>
              <a:rPr lang="en-US" sz="1800" dirty="0" err="1"/>
              <a:t>Sanlıurfa</a:t>
            </a:r>
            <a:r>
              <a:rPr lang="en-US" sz="1800" dirty="0"/>
              <a:t>): sub station of GAP Training and </a:t>
            </a:r>
            <a:r>
              <a:rPr lang="en-US" sz="1800" dirty="0" err="1"/>
              <a:t>Reseach</a:t>
            </a:r>
            <a:r>
              <a:rPr lang="en-US" sz="1800" dirty="0"/>
              <a:t> Center ( N 36.88 Northern latitude and E 38.92  Eastern longitude)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Elevation from SL: 370 m (</a:t>
            </a:r>
            <a:r>
              <a:rPr lang="en-US" sz="1800" dirty="0" err="1"/>
              <a:t>Koruklu</a:t>
            </a:r>
            <a:r>
              <a:rPr lang="en-US" sz="1800" dirty="0"/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Annual rainfall (long term): 446,2 mm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Annual rainfall for 2019-20:</a:t>
            </a:r>
            <a:r>
              <a:rPr lang="tr-TR" sz="1800" dirty="0"/>
              <a:t> </a:t>
            </a:r>
            <a:r>
              <a:rPr lang="en-US" sz="1800" dirty="0"/>
              <a:t>370,6 mm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Annual rainfall for 2020-21: 200,0 mm</a:t>
            </a:r>
            <a:endParaRPr lang="tr-TR" sz="1800" dirty="0"/>
          </a:p>
          <a:p>
            <a:pPr marL="0" indent="0">
              <a:lnSpc>
                <a:spcPct val="110000"/>
              </a:lnSpc>
              <a:buNone/>
            </a:pPr>
            <a:r>
              <a:rPr lang="tr-TR" dirty="0" err="1">
                <a:solidFill>
                  <a:srgbClr val="FF0000"/>
                </a:solidFill>
              </a:rPr>
              <a:t>Annual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rainfall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for</a:t>
            </a:r>
            <a:r>
              <a:rPr lang="tr-TR" dirty="0">
                <a:solidFill>
                  <a:srgbClr val="FF0000"/>
                </a:solidFill>
              </a:rPr>
              <a:t> 2021-22: 319 mm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 Major abiotic stress factors: Severe terminal drought and heat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 Soil </a:t>
            </a:r>
            <a:r>
              <a:rPr lang="en-US" sz="1800" dirty="0" err="1"/>
              <a:t>type:ABC</a:t>
            </a:r>
            <a:r>
              <a:rPr lang="en-US" sz="1800" dirty="0"/>
              <a:t> </a:t>
            </a:r>
            <a:r>
              <a:rPr lang="en-US" sz="1800" dirty="0" err="1"/>
              <a:t>profilled</a:t>
            </a:r>
            <a:r>
              <a:rPr lang="en-US" sz="1800" dirty="0"/>
              <a:t>, Reddish Brown soil  with clay)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1890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5A5A6A-7D44-4325-9FD1-5D344A61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67" y="618518"/>
            <a:ext cx="3560316" cy="1478570"/>
          </a:xfrm>
        </p:spPr>
        <p:txBody>
          <a:bodyPr>
            <a:normAutofit/>
          </a:bodyPr>
          <a:lstStyle/>
          <a:p>
            <a:r>
              <a:rPr lang="tr-TR"/>
              <a:t>2. </a:t>
            </a:r>
            <a:r>
              <a:rPr lang="en-US"/>
              <a:t>Experımental locatıons</a:t>
            </a:r>
          </a:p>
        </p:txBody>
      </p:sp>
      <p:sp>
        <p:nvSpPr>
          <p:cNvPr id="60" name="Round Single Corner Rectangle 14">
            <a:extLst>
              <a:ext uri="{FF2B5EF4-FFF2-40B4-BE49-F238E27FC236}">
                <a16:creationId xmlns:a16="http://schemas.microsoft.com/office/drawing/2014/main" id="{291191B3-5816-4C81-AB43-95812897F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3729" y="808058"/>
            <a:ext cx="2400300" cy="2536764"/>
          </a:xfrm>
          <a:prstGeom prst="round1Rect">
            <a:avLst>
              <a:gd name="adj" fmla="val 6363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 descr="C:\Documents and Settings\Administrator\Belgelerim\Resimlerim\2010 ürün mevsimi (hububat)\sarı pas 2010 Raj. 28 hat.jpg">
            <a:extLst>
              <a:ext uri="{FF2B5EF4-FFF2-40B4-BE49-F238E27FC236}">
                <a16:creationId xmlns:a16="http://schemas.microsoft.com/office/drawing/2014/main" id="{AAF21041-449E-4530-B00E-4282FAB7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179" y="1479794"/>
            <a:ext cx="2057400" cy="11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ound Diagonal Corner Rectangle 19">
            <a:extLst>
              <a:ext uri="{FF2B5EF4-FFF2-40B4-BE49-F238E27FC236}">
                <a16:creationId xmlns:a16="http://schemas.microsoft.com/office/drawing/2014/main" id="{74F185A3-3263-4575-9090-00FA507D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1138" y="807934"/>
            <a:ext cx="1447371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bitki, ağaç, eğir otu, çayır içeren bir resim&#10;&#10;Açıklama otomatik olarak oluşturuldu">
            <a:extLst>
              <a:ext uri="{FF2B5EF4-FFF2-40B4-BE49-F238E27FC236}">
                <a16:creationId xmlns:a16="http://schemas.microsoft.com/office/drawing/2014/main" id="{9A4CB151-10D6-450E-9B9F-64D6689AA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9221" b="5"/>
          <a:stretch/>
        </p:blipFill>
        <p:spPr>
          <a:xfrm>
            <a:off x="3326920" y="1038471"/>
            <a:ext cx="1035808" cy="2075688"/>
          </a:xfrm>
          <a:prstGeom prst="rect">
            <a:avLst/>
          </a:prstGeom>
        </p:spPr>
      </p:pic>
      <p:sp>
        <p:nvSpPr>
          <p:cNvPr id="64" name="Round Diagonal Corner Rectangle 21">
            <a:extLst>
              <a:ext uri="{FF2B5EF4-FFF2-40B4-BE49-F238E27FC236}">
                <a16:creationId xmlns:a16="http://schemas.microsoft.com/office/drawing/2014/main" id="{66D18E6A-0D8E-45A2-9074-7A02ED48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729" y="3505686"/>
            <a:ext cx="1447371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çayır, açık hava, bitki, toprak içeren bir resim&#10;&#10;Açıklama otomatik olarak oluşturuldu">
            <a:extLst>
              <a:ext uri="{FF2B5EF4-FFF2-40B4-BE49-F238E27FC236}">
                <a16:creationId xmlns:a16="http://schemas.microsoft.com/office/drawing/2014/main" id="{192B590D-6DCE-4305-9ECC-6D0E6083F7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r="5" b="5"/>
          <a:stretch/>
        </p:blipFill>
        <p:spPr>
          <a:xfrm rot="5400000">
            <a:off x="289571" y="4256158"/>
            <a:ext cx="2075688" cy="1035818"/>
          </a:xfrm>
          <a:prstGeom prst="rect">
            <a:avLst/>
          </a:prstGeom>
        </p:spPr>
      </p:pic>
      <p:sp>
        <p:nvSpPr>
          <p:cNvPr id="66" name="Round Single Corner Rectangle 15">
            <a:extLst>
              <a:ext uri="{FF2B5EF4-FFF2-40B4-BE49-F238E27FC236}">
                <a16:creationId xmlns:a16="http://schemas.microsoft.com/office/drawing/2014/main" id="{97D06133-7680-460C-9334-5870E5D09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165278" y="3505685"/>
            <a:ext cx="2398715" cy="2536763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Resim 7" descr="açık hava, sahil içeren bir resim&#10;&#10;Açıklama otomatik olarak oluşturuldu">
            <a:extLst>
              <a:ext uri="{FF2B5EF4-FFF2-40B4-BE49-F238E27FC236}">
                <a16:creationId xmlns:a16="http://schemas.microsoft.com/office/drawing/2014/main" id="{5912440F-7456-465A-8B8E-D759C75A3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935" y="4195422"/>
            <a:ext cx="2057400" cy="1157287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592C2B-3AFD-41FB-9DC8-781232AF3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467" y="1878227"/>
            <a:ext cx="3560316" cy="46708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 err="1"/>
              <a:t>Adıyaman</a:t>
            </a:r>
            <a:r>
              <a:rPr lang="en-US" sz="1600" dirty="0"/>
              <a:t>: located about 100 km NW of Sanliurfa, old </a:t>
            </a:r>
            <a:r>
              <a:rPr lang="en-US" sz="1600" dirty="0" err="1"/>
              <a:t>Husnumansur</a:t>
            </a:r>
            <a:r>
              <a:rPr lang="en-US" sz="1600" dirty="0"/>
              <a:t> village of </a:t>
            </a:r>
            <a:r>
              <a:rPr lang="en-US" sz="1600" dirty="0" err="1"/>
              <a:t>Olgunlar</a:t>
            </a:r>
            <a:r>
              <a:rPr lang="en-US" sz="1600" dirty="0"/>
              <a:t> Seed Company ( 37,02-38,01 Northern latitude,  37,0-39,0 Eastern longitude)</a:t>
            </a:r>
            <a:endParaRPr lang="tr-TR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om SL: 6</a:t>
            </a:r>
            <a:r>
              <a:rPr lang="tr-TR" sz="1600" dirty="0"/>
              <a:t>50</a:t>
            </a:r>
            <a:r>
              <a:rPr lang="en-US" sz="1600" dirty="0"/>
              <a:t> m </a:t>
            </a:r>
            <a:endParaRPr lang="tr-TR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Annual rainfall (long term):668,5 mm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Annual rainfall for 2019-20 :891,3 mm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Annual rainfall for 2020-21: 530,0 mm</a:t>
            </a:r>
            <a:endParaRPr lang="tr-TR" sz="1600" dirty="0"/>
          </a:p>
          <a:p>
            <a:pPr>
              <a:lnSpc>
                <a:spcPct val="110000"/>
              </a:lnSpc>
            </a:pPr>
            <a:r>
              <a:rPr lang="tr-TR" sz="2200" dirty="0" err="1">
                <a:solidFill>
                  <a:srgbClr val="FF0000"/>
                </a:solidFill>
              </a:rPr>
              <a:t>Annual</a:t>
            </a:r>
            <a:r>
              <a:rPr lang="tr-TR" sz="2200" dirty="0">
                <a:solidFill>
                  <a:srgbClr val="FF0000"/>
                </a:solidFill>
              </a:rPr>
              <a:t> </a:t>
            </a:r>
            <a:r>
              <a:rPr lang="tr-TR" sz="2200" dirty="0" err="1">
                <a:solidFill>
                  <a:srgbClr val="FF0000"/>
                </a:solidFill>
              </a:rPr>
              <a:t>rainfall</a:t>
            </a:r>
            <a:r>
              <a:rPr lang="tr-TR" sz="2200" dirty="0">
                <a:solidFill>
                  <a:srgbClr val="FF0000"/>
                </a:solidFill>
              </a:rPr>
              <a:t> </a:t>
            </a:r>
            <a:r>
              <a:rPr lang="tr-TR" sz="2200" dirty="0" err="1">
                <a:solidFill>
                  <a:srgbClr val="FF0000"/>
                </a:solidFill>
              </a:rPr>
              <a:t>for</a:t>
            </a:r>
            <a:r>
              <a:rPr lang="tr-TR" sz="2200" dirty="0">
                <a:solidFill>
                  <a:srgbClr val="FF0000"/>
                </a:solidFill>
              </a:rPr>
              <a:t> 2021-22: 373 mm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Major abiotic stress factors;  some winter hardiness and moderate</a:t>
            </a:r>
            <a:r>
              <a:rPr lang="tr-TR" sz="1600" dirty="0"/>
              <a:t> </a:t>
            </a:r>
            <a:r>
              <a:rPr lang="en-US" sz="1600" dirty="0"/>
              <a:t>terminal drought and heat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Soil type: Loam, sandy</a:t>
            </a:r>
          </a:p>
          <a:p>
            <a:pPr>
              <a:lnSpc>
                <a:spcPct val="11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4003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10577EC-7EE2-46B1-8DD2-8A9106DDF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1038" name="Rectangle 203">
              <a:extLst>
                <a:ext uri="{FF2B5EF4-FFF2-40B4-BE49-F238E27FC236}">
                  <a16:creationId xmlns:a16="http://schemas.microsoft.com/office/drawing/2014/main" id="{EF3C28CA-031B-422A-96C3-2D84932F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" name="Picture 2">
              <a:extLst>
                <a:ext uri="{FF2B5EF4-FFF2-40B4-BE49-F238E27FC236}">
                  <a16:creationId xmlns:a16="http://schemas.microsoft.com/office/drawing/2014/main" id="{95D51FDD-E884-401F-B1CB-86803C0D5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206">
            <a:extLst>
              <a:ext uri="{FF2B5EF4-FFF2-40B4-BE49-F238E27FC236}">
                <a16:creationId xmlns:a16="http://schemas.microsoft.com/office/drawing/2014/main" id="{91296F37-D1F8-424C-A677-B849EA444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848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8" name="Rectangle 5">
              <a:extLst>
                <a:ext uri="{FF2B5EF4-FFF2-40B4-BE49-F238E27FC236}">
                  <a16:creationId xmlns:a16="http://schemas.microsoft.com/office/drawing/2014/main" id="{0BB95EFA-7209-42D0-8DF6-2EBCED42D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9" name="Freeform 6">
              <a:extLst>
                <a:ext uri="{FF2B5EF4-FFF2-40B4-BE49-F238E27FC236}">
                  <a16:creationId xmlns:a16="http://schemas.microsoft.com/office/drawing/2014/main" id="{E1D17814-4B1A-47DD-AEF8-F784A6C4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7">
              <a:extLst>
                <a:ext uri="{FF2B5EF4-FFF2-40B4-BE49-F238E27FC236}">
                  <a16:creationId xmlns:a16="http://schemas.microsoft.com/office/drawing/2014/main" id="{08A3080E-4C7E-4B3A-8FED-9670DFD8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Rectangle 8">
              <a:extLst>
                <a:ext uri="{FF2B5EF4-FFF2-40B4-BE49-F238E27FC236}">
                  <a16:creationId xmlns:a16="http://schemas.microsoft.com/office/drawing/2014/main" id="{82844FF0-1965-48DD-8529-5509143D3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2" name="Freeform 9">
              <a:extLst>
                <a:ext uri="{FF2B5EF4-FFF2-40B4-BE49-F238E27FC236}">
                  <a16:creationId xmlns:a16="http://schemas.microsoft.com/office/drawing/2014/main" id="{82A75C92-7C8F-41AA-8F1B-7A002C6E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10">
              <a:extLst>
                <a:ext uri="{FF2B5EF4-FFF2-40B4-BE49-F238E27FC236}">
                  <a16:creationId xmlns:a16="http://schemas.microsoft.com/office/drawing/2014/main" id="{CF23AC46-6A7A-493B-B946-0E1F20C02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11">
              <a:extLst>
                <a:ext uri="{FF2B5EF4-FFF2-40B4-BE49-F238E27FC236}">
                  <a16:creationId xmlns:a16="http://schemas.microsoft.com/office/drawing/2014/main" id="{1CAD8585-6B37-44DE-BE6F-E347192B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12">
              <a:extLst>
                <a:ext uri="{FF2B5EF4-FFF2-40B4-BE49-F238E27FC236}">
                  <a16:creationId xmlns:a16="http://schemas.microsoft.com/office/drawing/2014/main" id="{97FD1FC4-69FE-4B2E-9B28-EEBB5542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13">
              <a:extLst>
                <a:ext uri="{FF2B5EF4-FFF2-40B4-BE49-F238E27FC236}">
                  <a16:creationId xmlns:a16="http://schemas.microsoft.com/office/drawing/2014/main" id="{B52C8822-AD7B-401E-ADB8-5E265D307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14">
              <a:extLst>
                <a:ext uri="{FF2B5EF4-FFF2-40B4-BE49-F238E27FC236}">
                  <a16:creationId xmlns:a16="http://schemas.microsoft.com/office/drawing/2014/main" id="{356164D5-203A-4F34-86A1-BCAC35CE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15">
              <a:extLst>
                <a:ext uri="{FF2B5EF4-FFF2-40B4-BE49-F238E27FC236}">
                  <a16:creationId xmlns:a16="http://schemas.microsoft.com/office/drawing/2014/main" id="{E422AE15-FA78-4EDE-9639-213D7AE5D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9A5B8C4A-6BC7-4D66-8ABD-33553645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17">
              <a:extLst>
                <a:ext uri="{FF2B5EF4-FFF2-40B4-BE49-F238E27FC236}">
                  <a16:creationId xmlns:a16="http://schemas.microsoft.com/office/drawing/2014/main" id="{259948CA-71EC-4DEB-A1F8-4F0710635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18">
              <a:extLst>
                <a:ext uri="{FF2B5EF4-FFF2-40B4-BE49-F238E27FC236}">
                  <a16:creationId xmlns:a16="http://schemas.microsoft.com/office/drawing/2014/main" id="{92DCFE0E-AC42-4AF3-BDDB-C0297F0F6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19">
              <a:extLst>
                <a:ext uri="{FF2B5EF4-FFF2-40B4-BE49-F238E27FC236}">
                  <a16:creationId xmlns:a16="http://schemas.microsoft.com/office/drawing/2014/main" id="{AD4A8BCC-92A2-42B2-91B7-90E2E6BB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20">
              <a:extLst>
                <a:ext uri="{FF2B5EF4-FFF2-40B4-BE49-F238E27FC236}">
                  <a16:creationId xmlns:a16="http://schemas.microsoft.com/office/drawing/2014/main" id="{AA7CE116-6CDF-493A-8321-2B04231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21">
              <a:extLst>
                <a:ext uri="{FF2B5EF4-FFF2-40B4-BE49-F238E27FC236}">
                  <a16:creationId xmlns:a16="http://schemas.microsoft.com/office/drawing/2014/main" id="{82CD25D8-4135-4255-A78E-AA5AB3E1A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22">
              <a:extLst>
                <a:ext uri="{FF2B5EF4-FFF2-40B4-BE49-F238E27FC236}">
                  <a16:creationId xmlns:a16="http://schemas.microsoft.com/office/drawing/2014/main" id="{2C062211-AB98-4B20-85A0-4E9C793D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23">
              <a:extLst>
                <a:ext uri="{FF2B5EF4-FFF2-40B4-BE49-F238E27FC236}">
                  <a16:creationId xmlns:a16="http://schemas.microsoft.com/office/drawing/2014/main" id="{A0C053DA-EE85-481C-9345-7AA1ADEB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24">
              <a:extLst>
                <a:ext uri="{FF2B5EF4-FFF2-40B4-BE49-F238E27FC236}">
                  <a16:creationId xmlns:a16="http://schemas.microsoft.com/office/drawing/2014/main" id="{DF422E8B-03A5-4EE8-B5A5-ACA2D71FB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25">
              <a:extLst>
                <a:ext uri="{FF2B5EF4-FFF2-40B4-BE49-F238E27FC236}">
                  <a16:creationId xmlns:a16="http://schemas.microsoft.com/office/drawing/2014/main" id="{DC9D9DDE-4FB7-45D2-A2A2-83BF6190E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26">
              <a:extLst>
                <a:ext uri="{FF2B5EF4-FFF2-40B4-BE49-F238E27FC236}">
                  <a16:creationId xmlns:a16="http://schemas.microsoft.com/office/drawing/2014/main" id="{BB4919C4-F979-4DDE-A77E-2ECEF0832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27">
              <a:extLst>
                <a:ext uri="{FF2B5EF4-FFF2-40B4-BE49-F238E27FC236}">
                  <a16:creationId xmlns:a16="http://schemas.microsoft.com/office/drawing/2014/main" id="{8E8CB9E0-6622-465E-BA34-A2769F29D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28">
              <a:extLst>
                <a:ext uri="{FF2B5EF4-FFF2-40B4-BE49-F238E27FC236}">
                  <a16:creationId xmlns:a16="http://schemas.microsoft.com/office/drawing/2014/main" id="{5E4339E5-CFA1-49F9-B645-D7CA9C73E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29">
              <a:extLst>
                <a:ext uri="{FF2B5EF4-FFF2-40B4-BE49-F238E27FC236}">
                  <a16:creationId xmlns:a16="http://schemas.microsoft.com/office/drawing/2014/main" id="{4EF38D75-CAF3-49F9-AB35-FAA4483B7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30">
              <a:extLst>
                <a:ext uri="{FF2B5EF4-FFF2-40B4-BE49-F238E27FC236}">
                  <a16:creationId xmlns:a16="http://schemas.microsoft.com/office/drawing/2014/main" id="{6F7B9E6D-CD35-47A8-86B4-E09442434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31">
              <a:extLst>
                <a:ext uri="{FF2B5EF4-FFF2-40B4-BE49-F238E27FC236}">
                  <a16:creationId xmlns:a16="http://schemas.microsoft.com/office/drawing/2014/main" id="{C118442F-D105-47D4-9998-29C75A2E5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32">
              <a:extLst>
                <a:ext uri="{FF2B5EF4-FFF2-40B4-BE49-F238E27FC236}">
                  <a16:creationId xmlns:a16="http://schemas.microsoft.com/office/drawing/2014/main" id="{F117FF6E-0EC3-4705-B1ED-6603A03D6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Rectangle 33">
              <a:extLst>
                <a:ext uri="{FF2B5EF4-FFF2-40B4-BE49-F238E27FC236}">
                  <a16:creationId xmlns:a16="http://schemas.microsoft.com/office/drawing/2014/main" id="{4695840E-6CD7-4504-950F-842DA5AA4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7" name="Freeform 34">
              <a:extLst>
                <a:ext uri="{FF2B5EF4-FFF2-40B4-BE49-F238E27FC236}">
                  <a16:creationId xmlns:a16="http://schemas.microsoft.com/office/drawing/2014/main" id="{D356A20F-3755-473B-83EC-4525DAA5C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35">
              <a:extLst>
                <a:ext uri="{FF2B5EF4-FFF2-40B4-BE49-F238E27FC236}">
                  <a16:creationId xmlns:a16="http://schemas.microsoft.com/office/drawing/2014/main" id="{A88E066C-4078-401F-9729-FFF3BC7E6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36">
              <a:extLst>
                <a:ext uri="{FF2B5EF4-FFF2-40B4-BE49-F238E27FC236}">
                  <a16:creationId xmlns:a16="http://schemas.microsoft.com/office/drawing/2014/main" id="{E303A03C-A10D-4441-8EB5-A0460AD61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Freeform 37">
              <a:extLst>
                <a:ext uri="{FF2B5EF4-FFF2-40B4-BE49-F238E27FC236}">
                  <a16:creationId xmlns:a16="http://schemas.microsoft.com/office/drawing/2014/main" id="{D7358AB9-65DC-41F0-9B11-F7D2DB2D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38">
              <a:extLst>
                <a:ext uri="{FF2B5EF4-FFF2-40B4-BE49-F238E27FC236}">
                  <a16:creationId xmlns:a16="http://schemas.microsoft.com/office/drawing/2014/main" id="{567A3200-1F08-4532-8225-C8C9ECEC0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39">
              <a:extLst>
                <a:ext uri="{FF2B5EF4-FFF2-40B4-BE49-F238E27FC236}">
                  <a16:creationId xmlns:a16="http://schemas.microsoft.com/office/drawing/2014/main" id="{3880F181-7A3D-40AE-A121-3508641EB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40">
              <a:extLst>
                <a:ext uri="{FF2B5EF4-FFF2-40B4-BE49-F238E27FC236}">
                  <a16:creationId xmlns:a16="http://schemas.microsoft.com/office/drawing/2014/main" id="{FC1DA809-B98F-473F-9BBD-FB4112A0D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41">
              <a:extLst>
                <a:ext uri="{FF2B5EF4-FFF2-40B4-BE49-F238E27FC236}">
                  <a16:creationId xmlns:a16="http://schemas.microsoft.com/office/drawing/2014/main" id="{87742B53-3B3E-498C-8080-55D9B5E5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42">
              <a:extLst>
                <a:ext uri="{FF2B5EF4-FFF2-40B4-BE49-F238E27FC236}">
                  <a16:creationId xmlns:a16="http://schemas.microsoft.com/office/drawing/2014/main" id="{82F87059-B454-4F9A-B25F-304846686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43">
              <a:extLst>
                <a:ext uri="{FF2B5EF4-FFF2-40B4-BE49-F238E27FC236}">
                  <a16:creationId xmlns:a16="http://schemas.microsoft.com/office/drawing/2014/main" id="{02535E62-9388-469B-B2AB-778356FD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44">
              <a:extLst>
                <a:ext uri="{FF2B5EF4-FFF2-40B4-BE49-F238E27FC236}">
                  <a16:creationId xmlns:a16="http://schemas.microsoft.com/office/drawing/2014/main" id="{C1F19842-CD2D-4BA6-8AA4-E0E1AC31B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Rectangle 45">
              <a:extLst>
                <a:ext uri="{FF2B5EF4-FFF2-40B4-BE49-F238E27FC236}">
                  <a16:creationId xmlns:a16="http://schemas.microsoft.com/office/drawing/2014/main" id="{69892C92-6F48-4DAB-90E4-A5BB552CC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9" name="Freeform 46">
              <a:extLst>
                <a:ext uri="{FF2B5EF4-FFF2-40B4-BE49-F238E27FC236}">
                  <a16:creationId xmlns:a16="http://schemas.microsoft.com/office/drawing/2014/main" id="{8D79CE14-6B80-44D9-A391-886071693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47">
              <a:extLst>
                <a:ext uri="{FF2B5EF4-FFF2-40B4-BE49-F238E27FC236}">
                  <a16:creationId xmlns:a16="http://schemas.microsoft.com/office/drawing/2014/main" id="{DB867986-D503-42D0-8861-AECD27D5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48">
              <a:extLst>
                <a:ext uri="{FF2B5EF4-FFF2-40B4-BE49-F238E27FC236}">
                  <a16:creationId xmlns:a16="http://schemas.microsoft.com/office/drawing/2014/main" id="{CA34B4BE-4DE1-4CE8-B3BB-53030B770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49">
              <a:extLst>
                <a:ext uri="{FF2B5EF4-FFF2-40B4-BE49-F238E27FC236}">
                  <a16:creationId xmlns:a16="http://schemas.microsoft.com/office/drawing/2014/main" id="{E391E874-7F0A-476F-94D8-621EC0D5F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50">
              <a:extLst>
                <a:ext uri="{FF2B5EF4-FFF2-40B4-BE49-F238E27FC236}">
                  <a16:creationId xmlns:a16="http://schemas.microsoft.com/office/drawing/2014/main" id="{4858006C-F0E0-419B-B028-88CF97B21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51">
              <a:extLst>
                <a:ext uri="{FF2B5EF4-FFF2-40B4-BE49-F238E27FC236}">
                  <a16:creationId xmlns:a16="http://schemas.microsoft.com/office/drawing/2014/main" id="{041C04E3-9BA9-4168-BAC8-4CE7DBF69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52">
              <a:extLst>
                <a:ext uri="{FF2B5EF4-FFF2-40B4-BE49-F238E27FC236}">
                  <a16:creationId xmlns:a16="http://schemas.microsoft.com/office/drawing/2014/main" id="{AC0BCA37-4634-4A88-AF87-F3D726CDD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53">
              <a:extLst>
                <a:ext uri="{FF2B5EF4-FFF2-40B4-BE49-F238E27FC236}">
                  <a16:creationId xmlns:a16="http://schemas.microsoft.com/office/drawing/2014/main" id="{D22672B4-CD8F-4367-89CD-C06DDB60C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54">
              <a:extLst>
                <a:ext uri="{FF2B5EF4-FFF2-40B4-BE49-F238E27FC236}">
                  <a16:creationId xmlns:a16="http://schemas.microsoft.com/office/drawing/2014/main" id="{32AA720A-D72F-4385-82AD-AD206873C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55">
              <a:extLst>
                <a:ext uri="{FF2B5EF4-FFF2-40B4-BE49-F238E27FC236}">
                  <a16:creationId xmlns:a16="http://schemas.microsoft.com/office/drawing/2014/main" id="{4FCE5D4B-D0D8-484C-A95E-B6470BD92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56">
              <a:extLst>
                <a:ext uri="{FF2B5EF4-FFF2-40B4-BE49-F238E27FC236}">
                  <a16:creationId xmlns:a16="http://schemas.microsoft.com/office/drawing/2014/main" id="{085F7938-80B4-4C8B-887A-B833796AF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57">
              <a:extLst>
                <a:ext uri="{FF2B5EF4-FFF2-40B4-BE49-F238E27FC236}">
                  <a16:creationId xmlns:a16="http://schemas.microsoft.com/office/drawing/2014/main" id="{125734D1-B58F-490E-A6BD-520CE980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58">
              <a:extLst>
                <a:ext uri="{FF2B5EF4-FFF2-40B4-BE49-F238E27FC236}">
                  <a16:creationId xmlns:a16="http://schemas.microsoft.com/office/drawing/2014/main" id="{50FB41A2-3F97-48F3-AE2F-72CCA897B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36D54C95-5967-4E4D-B0AB-430AA3E5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835" y="618518"/>
            <a:ext cx="2211180" cy="1478570"/>
          </a:xfrm>
        </p:spPr>
        <p:txBody>
          <a:bodyPr>
            <a:normAutofit/>
          </a:bodyPr>
          <a:lstStyle/>
          <a:p>
            <a:r>
              <a:rPr lang="tr-TR" sz="2800"/>
              <a:t>Olgunlar seed company</a:t>
            </a:r>
            <a:endParaRPr lang="en-US" sz="2800"/>
          </a:p>
        </p:txBody>
      </p:sp>
      <p:pic>
        <p:nvPicPr>
          <p:cNvPr id="6" name="İçerik Yer Tutucusu 5" descr="kişi, iç mekan, dizüstü içeren bir resim&#10;&#10;Açıklama otomatik olarak oluşturuldu">
            <a:extLst>
              <a:ext uri="{FF2B5EF4-FFF2-40B4-BE49-F238E27FC236}">
                <a16:creationId xmlns:a16="http://schemas.microsoft.com/office/drawing/2014/main" id="{11E06EF1-A563-42D1-84F3-06101B23E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3" r="39603"/>
          <a:stretch/>
        </p:blipFill>
        <p:spPr>
          <a:xfrm>
            <a:off x="-4197" y="1"/>
            <a:ext cx="1905030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43B270-2F38-478C-A4C3-DD0F7FF30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r="22739" b="3"/>
          <a:stretch/>
        </p:blipFill>
        <p:spPr bwMode="auto">
          <a:xfrm>
            <a:off x="1903047" y="1"/>
            <a:ext cx="1868853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A051AA8-A543-4C0B-84B6-5F2455C03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99" r="21782" b="-2"/>
          <a:stretch/>
        </p:blipFill>
        <p:spPr>
          <a:xfrm>
            <a:off x="3771900" y="10"/>
            <a:ext cx="1892808" cy="34278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52873C-054C-42B8-8D70-504A2972C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4" r="-2" b="5637"/>
          <a:stretch/>
        </p:blipFill>
        <p:spPr bwMode="auto">
          <a:xfrm>
            <a:off x="-4197" y="3427414"/>
            <a:ext cx="5668905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0" name="Straight Connector 262">
            <a:extLst>
              <a:ext uri="{FF2B5EF4-FFF2-40B4-BE49-F238E27FC236}">
                <a16:creationId xmlns:a16="http://schemas.microsoft.com/office/drawing/2014/main" id="{6EA4E113-0C46-4C0E-8C56-E422CD6B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71900" y="-464"/>
            <a:ext cx="1984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BCB99885-A074-4CE1-B132-1863A58BE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197" y="3427414"/>
            <a:ext cx="566890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1385F952-01EE-477B-9807-F2C73CC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06557" y="-464"/>
            <a:ext cx="1984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E39C4730-8783-4FC6-BDDD-B04DC48B7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835" y="2249487"/>
            <a:ext cx="2211180" cy="3541714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Family enterprise</a:t>
            </a:r>
          </a:p>
          <a:p>
            <a:r>
              <a:rPr lang="en-US" sz="1600" dirty="0"/>
              <a:t>25 years experience</a:t>
            </a:r>
          </a:p>
          <a:p>
            <a:r>
              <a:rPr lang="en-US" sz="1600" dirty="0"/>
              <a:t>2500 m² seed processing unit</a:t>
            </a:r>
          </a:p>
          <a:p>
            <a:r>
              <a:rPr lang="en-US" sz="1600" dirty="0"/>
              <a:t>18.000 tons annual seed production capacity</a:t>
            </a:r>
          </a:p>
          <a:p>
            <a:r>
              <a:rPr lang="en-US" sz="1600" dirty="0"/>
              <a:t>300 ha farming area</a:t>
            </a:r>
          </a:p>
          <a:p>
            <a:r>
              <a:rPr lang="en-US" sz="1600" dirty="0"/>
              <a:t>Variety improvement studies in major crops</a:t>
            </a:r>
          </a:p>
          <a:p>
            <a:endParaRPr lang="en-US" sz="1600" dirty="0"/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1F3B98F-2816-43A1-9B63-04EDBA52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921" y="-464"/>
            <a:ext cx="1984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5150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10577EC-7EE2-46B1-8DD2-8A9106DDF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144" name="Rectangle 143">
              <a:extLst>
                <a:ext uri="{FF2B5EF4-FFF2-40B4-BE49-F238E27FC236}">
                  <a16:creationId xmlns:a16="http://schemas.microsoft.com/office/drawing/2014/main" id="{EF3C28CA-031B-422A-96C3-2D84932F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2">
              <a:extLst>
                <a:ext uri="{FF2B5EF4-FFF2-40B4-BE49-F238E27FC236}">
                  <a16:creationId xmlns:a16="http://schemas.microsoft.com/office/drawing/2014/main" id="{95D51FDD-E884-401F-B1CB-86803C0D5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1296F37-D1F8-424C-A677-B849EA444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848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8" name="Rectangle 5">
              <a:extLst>
                <a:ext uri="{FF2B5EF4-FFF2-40B4-BE49-F238E27FC236}">
                  <a16:creationId xmlns:a16="http://schemas.microsoft.com/office/drawing/2014/main" id="{0BB95EFA-7209-42D0-8DF6-2EBCED42D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9" name="Freeform 6">
              <a:extLst>
                <a:ext uri="{FF2B5EF4-FFF2-40B4-BE49-F238E27FC236}">
                  <a16:creationId xmlns:a16="http://schemas.microsoft.com/office/drawing/2014/main" id="{E1D17814-4B1A-47DD-AEF8-F784A6C4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7">
              <a:extLst>
                <a:ext uri="{FF2B5EF4-FFF2-40B4-BE49-F238E27FC236}">
                  <a16:creationId xmlns:a16="http://schemas.microsoft.com/office/drawing/2014/main" id="{08A3080E-4C7E-4B3A-8FED-9670DFD8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Rectangle 8">
              <a:extLst>
                <a:ext uri="{FF2B5EF4-FFF2-40B4-BE49-F238E27FC236}">
                  <a16:creationId xmlns:a16="http://schemas.microsoft.com/office/drawing/2014/main" id="{82844FF0-1965-48DD-8529-5509143D3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2" name="Freeform 9">
              <a:extLst>
                <a:ext uri="{FF2B5EF4-FFF2-40B4-BE49-F238E27FC236}">
                  <a16:creationId xmlns:a16="http://schemas.microsoft.com/office/drawing/2014/main" id="{82A75C92-7C8F-41AA-8F1B-7A002C6E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10">
              <a:extLst>
                <a:ext uri="{FF2B5EF4-FFF2-40B4-BE49-F238E27FC236}">
                  <a16:creationId xmlns:a16="http://schemas.microsoft.com/office/drawing/2014/main" id="{CF23AC46-6A7A-493B-B946-0E1F20C02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11">
              <a:extLst>
                <a:ext uri="{FF2B5EF4-FFF2-40B4-BE49-F238E27FC236}">
                  <a16:creationId xmlns:a16="http://schemas.microsoft.com/office/drawing/2014/main" id="{1CAD8585-6B37-44DE-BE6F-E347192B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12">
              <a:extLst>
                <a:ext uri="{FF2B5EF4-FFF2-40B4-BE49-F238E27FC236}">
                  <a16:creationId xmlns:a16="http://schemas.microsoft.com/office/drawing/2014/main" id="{97FD1FC4-69FE-4B2E-9B28-EEBB5542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3">
              <a:extLst>
                <a:ext uri="{FF2B5EF4-FFF2-40B4-BE49-F238E27FC236}">
                  <a16:creationId xmlns:a16="http://schemas.microsoft.com/office/drawing/2014/main" id="{B52C8822-AD7B-401E-ADB8-5E265D307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356164D5-203A-4F34-86A1-BCAC35CE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E422AE15-FA78-4EDE-9639-213D7AE5D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9A5B8C4A-6BC7-4D66-8ABD-33553645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7">
              <a:extLst>
                <a:ext uri="{FF2B5EF4-FFF2-40B4-BE49-F238E27FC236}">
                  <a16:creationId xmlns:a16="http://schemas.microsoft.com/office/drawing/2014/main" id="{259948CA-71EC-4DEB-A1F8-4F0710635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92DCFE0E-AC42-4AF3-BDDB-C0297F0F6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AD4A8BCC-92A2-42B2-91B7-90E2E6BB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AA7CE116-6CDF-493A-8321-2B04231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CD25D8-4135-4255-A78E-AA5AB3E1A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2C062211-AB98-4B20-85A0-4E9C793D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23">
              <a:extLst>
                <a:ext uri="{FF2B5EF4-FFF2-40B4-BE49-F238E27FC236}">
                  <a16:creationId xmlns:a16="http://schemas.microsoft.com/office/drawing/2014/main" id="{A0C053DA-EE85-481C-9345-7AA1ADEB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F422E8B-03A5-4EE8-B5A5-ACA2D71FB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DC9D9DDE-4FB7-45D2-A2A2-83BF6190E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BB4919C4-F979-4DDE-A77E-2ECEF0832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8E8CB9E0-6622-465E-BA34-A2769F29D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5E4339E5-CFA1-49F9-B645-D7CA9C73E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4EF38D75-CAF3-49F9-AB35-FAA4483B7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6F7B9E6D-CD35-47A8-86B4-E09442434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C118442F-D105-47D4-9998-29C75A2E5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32">
              <a:extLst>
                <a:ext uri="{FF2B5EF4-FFF2-40B4-BE49-F238E27FC236}">
                  <a16:creationId xmlns:a16="http://schemas.microsoft.com/office/drawing/2014/main" id="{F117FF6E-0EC3-4705-B1ED-6603A03D6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Rectangle 33">
              <a:extLst>
                <a:ext uri="{FF2B5EF4-FFF2-40B4-BE49-F238E27FC236}">
                  <a16:creationId xmlns:a16="http://schemas.microsoft.com/office/drawing/2014/main" id="{4695840E-6CD7-4504-950F-842DA5AA4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D356A20F-3755-473B-83EC-4525DAA5C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A88E066C-4078-401F-9729-FFF3BC7E6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E303A03C-A10D-4441-8EB5-A0460AD61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7358AB9-65DC-41F0-9B11-F7D2DB2D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567A3200-1F08-4532-8225-C8C9ECEC0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3880F181-7A3D-40AE-A121-3508641EB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FC1DA809-B98F-473F-9BBD-FB4112A0D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7742B53-3B3E-498C-8080-55D9B5E5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42">
              <a:extLst>
                <a:ext uri="{FF2B5EF4-FFF2-40B4-BE49-F238E27FC236}">
                  <a16:creationId xmlns:a16="http://schemas.microsoft.com/office/drawing/2014/main" id="{82F87059-B454-4F9A-B25F-304846686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02535E62-9388-469B-B2AB-778356FD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C1F19842-CD2D-4BA6-8AA4-E0E1AC31B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Rectangle 45">
              <a:extLst>
                <a:ext uri="{FF2B5EF4-FFF2-40B4-BE49-F238E27FC236}">
                  <a16:creationId xmlns:a16="http://schemas.microsoft.com/office/drawing/2014/main" id="{69892C92-6F48-4DAB-90E4-A5BB552CC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8D79CE14-6B80-44D9-A391-886071693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DB867986-D503-42D0-8861-AECD27D5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CA34B4BE-4DE1-4CE8-B3BB-53030B770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E391E874-7F0A-476F-94D8-621EC0D5F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4858006C-F0E0-419B-B028-88CF97B21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041C04E3-9BA9-4168-BAC8-4CE7DBF69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AC0BCA37-4634-4A88-AF87-F3D726CDD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D22672B4-CD8F-4367-89CD-C06DDB60C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32AA720A-D72F-4385-82AD-AD206873C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4FCE5D4B-D0D8-484C-A95E-B6470BD92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085F7938-80B4-4C8B-887A-B833796AF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125734D1-B58F-490E-A6BD-520CE980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50FB41A2-3F97-48F3-AE2F-72CCA897B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9DAF8E5-8122-4273-B175-429AD64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835" y="618518"/>
            <a:ext cx="2211180" cy="1478570"/>
          </a:xfrm>
        </p:spPr>
        <p:txBody>
          <a:bodyPr>
            <a:normAutofit/>
          </a:bodyPr>
          <a:lstStyle/>
          <a:p>
            <a:r>
              <a:rPr lang="tr-TR" sz="2600"/>
              <a:t>Bed plantıng and furrow ırrıgatıon</a:t>
            </a:r>
            <a:endParaRPr lang="en-US" sz="260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356A0B8-31F0-48B1-A089-9DAE1A1E6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517" r="31521"/>
          <a:stretch/>
        </p:blipFill>
        <p:spPr>
          <a:xfrm>
            <a:off x="-4197" y="1"/>
            <a:ext cx="1905030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</p:pic>
      <p:pic>
        <p:nvPicPr>
          <p:cNvPr id="69" name="Picture 3" descr="C:\Documents and Settings\Administrator\Belgelerim\Resimlerim\2011-07-07 Çeşitli\3 lü sıta ekim.jpg">
            <a:extLst>
              <a:ext uri="{FF2B5EF4-FFF2-40B4-BE49-F238E27FC236}">
                <a16:creationId xmlns:a16="http://schemas.microsoft.com/office/drawing/2014/main" id="{4CBBCCD5-08EE-4A66-9C8A-620484FA4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9550" r="29556" b="3"/>
          <a:stretch/>
        </p:blipFill>
        <p:spPr bwMode="auto">
          <a:xfrm>
            <a:off x="1903047" y="1"/>
            <a:ext cx="1868853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</p:pic>
      <p:pic>
        <p:nvPicPr>
          <p:cNvPr id="133" name="Picture 2" descr="çayır, açık hava, yeşil, bitki içeren bir resim&#10;&#10;Açıklama otomatik olarak oluşturuldu">
            <a:extLst>
              <a:ext uri="{FF2B5EF4-FFF2-40B4-BE49-F238E27FC236}">
                <a16:creationId xmlns:a16="http://schemas.microsoft.com/office/drawing/2014/main" id="{CDC97ABF-DB2B-4C78-BE07-A81195C6E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4256" r="34330" b="-2"/>
          <a:stretch/>
        </p:blipFill>
        <p:spPr>
          <a:xfrm>
            <a:off x="3771900" y="10"/>
            <a:ext cx="1892808" cy="3427868"/>
          </a:xfrm>
          <a:prstGeom prst="rect">
            <a:avLst/>
          </a:prstGeom>
          <a:noFill/>
        </p:spPr>
      </p:pic>
      <p:pic>
        <p:nvPicPr>
          <p:cNvPr id="5" name="Picture 4" descr="1">
            <a:extLst>
              <a:ext uri="{FF2B5EF4-FFF2-40B4-BE49-F238E27FC236}">
                <a16:creationId xmlns:a16="http://schemas.microsoft.com/office/drawing/2014/main" id="{750BE94F-0C0E-4522-9188-207019B82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4620" r="-2" b="4377"/>
          <a:stretch/>
        </p:blipFill>
        <p:spPr>
          <a:xfrm>
            <a:off x="-4197" y="3427414"/>
            <a:ext cx="5668905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  <a:noFill/>
        </p:spPr>
      </p:pic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6EA4E113-0C46-4C0E-8C56-E422CD6B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71900" y="-464"/>
            <a:ext cx="1984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CB99885-A074-4CE1-B132-1863A58BE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197" y="3427414"/>
            <a:ext cx="566890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385F952-01EE-477B-9807-F2C73CC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06557" y="-464"/>
            <a:ext cx="1984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9B4094-CE25-4663-8353-4E64787FF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835" y="2249487"/>
            <a:ext cx="2211180" cy="3541714"/>
          </a:xfrm>
        </p:spPr>
        <p:txBody>
          <a:bodyPr>
            <a:normAutofit/>
          </a:bodyPr>
          <a:lstStyle/>
          <a:p>
            <a:r>
              <a:rPr lang="tr-TR" sz="1600"/>
              <a:t>Ideal for Wheat+ II. crop corn</a:t>
            </a:r>
          </a:p>
          <a:p>
            <a:r>
              <a:rPr lang="tr-TR" sz="1600"/>
              <a:t>1/3 ınput save</a:t>
            </a:r>
          </a:p>
          <a:p>
            <a:r>
              <a:rPr lang="tr-TR" sz="1600"/>
              <a:t>Short turn around time</a:t>
            </a:r>
          </a:p>
          <a:p>
            <a:r>
              <a:rPr lang="tr-TR" sz="1600"/>
              <a:t>Easy irrigation management</a:t>
            </a:r>
          </a:p>
          <a:p>
            <a:r>
              <a:rPr lang="tr-TR" sz="1600"/>
              <a:t>Easy mechanical weed control</a:t>
            </a:r>
          </a:p>
          <a:p>
            <a:endParaRPr lang="tr-TR" sz="160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1F3B98F-2816-43A1-9B63-04EDBA52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921" y="-464"/>
            <a:ext cx="1984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9988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AF8E5-8122-4273-B175-429AD64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618518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tr-TR"/>
              <a:t>Bed plantıng and furrow ırrıgatıon</a:t>
            </a:r>
            <a:endParaRPr lang="en-US"/>
          </a:p>
        </p:txBody>
      </p:sp>
      <p:sp>
        <p:nvSpPr>
          <p:cNvPr id="155" name="Round Diagonal Corner Rectangle 8">
            <a:extLst>
              <a:ext uri="{FF2B5EF4-FFF2-40B4-BE49-F238E27FC236}">
                <a16:creationId xmlns:a16="http://schemas.microsoft.com/office/drawing/2014/main" id="{E80309EB-5FF7-42D6-BD36-273EC965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058" y="2497720"/>
            <a:ext cx="3491306" cy="3047892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FAC5BB3-4085-4EC5-B904-FB7DD7C20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0" r="1" b="28117"/>
          <a:stretch/>
        </p:blipFill>
        <p:spPr>
          <a:xfrm>
            <a:off x="1091957" y="2819452"/>
            <a:ext cx="1446291" cy="1120458"/>
          </a:xfrm>
          <a:prstGeom prst="rect">
            <a:avLst/>
          </a:prstGeom>
        </p:spPr>
      </p:pic>
      <p:pic>
        <p:nvPicPr>
          <p:cNvPr id="7" name="Resim 6" descr="zemin, açık hava, tarım makinesi, açık hava nesnesi içeren bir resim&#10;&#10;Açıklama otomatik olarak oluşturuldu">
            <a:extLst>
              <a:ext uri="{FF2B5EF4-FFF2-40B4-BE49-F238E27FC236}">
                <a16:creationId xmlns:a16="http://schemas.microsoft.com/office/drawing/2014/main" id="{01C6EE5E-1CDC-4CE1-808F-4C96523C72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r="1" b="36019"/>
          <a:stretch/>
        </p:blipFill>
        <p:spPr>
          <a:xfrm>
            <a:off x="1091957" y="4101570"/>
            <a:ext cx="1446291" cy="1120458"/>
          </a:xfrm>
          <a:prstGeom prst="rect">
            <a:avLst/>
          </a:prstGeom>
        </p:spPr>
      </p:pic>
      <p:pic>
        <p:nvPicPr>
          <p:cNvPr id="9" name="Resim 8" descr="gök, zemin, açık hava, toprak içeren bir resim&#10;&#10;Açıklama otomatik olarak oluşturuldu">
            <a:extLst>
              <a:ext uri="{FF2B5EF4-FFF2-40B4-BE49-F238E27FC236}">
                <a16:creationId xmlns:a16="http://schemas.microsoft.com/office/drawing/2014/main" id="{8085819C-4EAA-4629-B3C0-98BF65431D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r="14149" b="-7"/>
          <a:stretch/>
        </p:blipFill>
        <p:spPr>
          <a:xfrm>
            <a:off x="2661044" y="2818660"/>
            <a:ext cx="1446291" cy="2403368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9B4094-CE25-4663-8353-4E64787FF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59" y="2249487"/>
            <a:ext cx="3633391" cy="354171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field trials in </a:t>
            </a:r>
            <a:r>
              <a:rPr lang="en-US" sz="2200" dirty="0" err="1"/>
              <a:t>Koruklu</a:t>
            </a:r>
            <a:r>
              <a:rPr lang="en-US" sz="2200" dirty="0"/>
              <a:t>: We planted first then built beds and furrows</a:t>
            </a:r>
          </a:p>
          <a:p>
            <a:r>
              <a:rPr lang="en-US" sz="2200" dirty="0"/>
              <a:t>In </a:t>
            </a:r>
            <a:r>
              <a:rPr lang="en-US" sz="2200" dirty="0" err="1"/>
              <a:t>Adıyaman</a:t>
            </a:r>
            <a:r>
              <a:rPr lang="en-US" sz="2200" dirty="0"/>
              <a:t>: we built bed and furrows first ,then sown</a:t>
            </a: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413446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vre">
  <a:themeElements>
    <a:clrScheme name="Devr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Devr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v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TM04033919[[fn=Devre]]</Template>
  <TotalTime>2425</TotalTime>
  <Words>2007</Words>
  <Application>Microsoft Office PowerPoint</Application>
  <PresentationFormat>Ekran Gösterisi (4:3)</PresentationFormat>
  <Paragraphs>629</Paragraphs>
  <Slides>33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7" baseType="lpstr">
      <vt:lpstr>Arial</vt:lpstr>
      <vt:lpstr>Calibri</vt:lpstr>
      <vt:lpstr>Tw Cen MT</vt:lpstr>
      <vt:lpstr>Devre</vt:lpstr>
      <vt:lpstr>IMPRESA IN TURKEY</vt:lpstr>
      <vt:lpstr>dısposıtıon</vt:lpstr>
      <vt:lpstr>1. Aım of the project</vt:lpstr>
      <vt:lpstr>Location map</vt:lpstr>
      <vt:lpstr>2. Experımental LocatIons</vt:lpstr>
      <vt:lpstr>2. Experımental locatıons</vt:lpstr>
      <vt:lpstr>Olgunlar seed company</vt:lpstr>
      <vt:lpstr>Bed plantıng and furrow ırrıgatıon</vt:lpstr>
      <vt:lpstr>Bed plantıng and furrow ırrıgatıon</vt:lpstr>
      <vt:lpstr>3. Evaluatıon of fıled nurserıes</vt:lpstr>
      <vt:lpstr>3.1 observatıon nurserıes</vt:lpstr>
      <vt:lpstr>3.1. observatıon nurserıes</vt:lpstr>
      <vt:lpstr>Promısıng  and non  adopted entrıes ın obser. Nursery for 3 years</vt:lpstr>
      <vt:lpstr>3.2 Evaluatıon of graın yıeld trıals</vt:lpstr>
      <vt:lpstr>3.2 Evaluation of graın yield trials</vt:lpstr>
      <vt:lpstr>2021-22 yıeld trıals</vt:lpstr>
      <vt:lpstr>Better performing entries for both  supp. ırrı. and Dryland conditions in 2021-22</vt:lpstr>
      <vt:lpstr>3.3. evaluatıon of Some of Qualıty traıts</vt:lpstr>
      <vt:lpstr>Hectolıter weıght</vt:lpstr>
      <vt:lpstr>Better preformıng entrıes for Hectolıter weıght</vt:lpstr>
      <vt:lpstr>1000 kernel weıghts (g)</vt:lpstr>
      <vt:lpstr>Better performıng entrıes for 1000 kernel weıghts</vt:lpstr>
      <vt:lpstr>Proteın(%)</vt:lpstr>
      <vt:lpstr>Better performıng entrıes for proteın %</vt:lpstr>
      <vt:lpstr>Semolına color</vt:lpstr>
      <vt:lpstr>Better performıng entrıes for semolına color</vt:lpstr>
      <vt:lpstr>Sedımantatıon (mm)</vt:lpstr>
      <vt:lpstr>Better performıng entrıes for sedımEntatıon</vt:lpstr>
      <vt:lpstr>EARLY RESULTS FROM YIELD TRIALS OF 2021-22</vt:lpstr>
      <vt:lpstr>ObservatIon nursery for 3 years</vt:lpstr>
      <vt:lpstr>Yıeld trıals for 3 years </vt:lpstr>
      <vt:lpstr>2022-23 actıvıtıes</vt:lpstr>
      <vt:lpstr>Thanks for your great efforts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IMPRESA IN TURKEY</dc:title>
  <dc:creator>Prof. Dr. Irfan  OZBERK</dc:creator>
  <cp:lastModifiedBy>İrfan Özberk</cp:lastModifiedBy>
  <cp:revision>189</cp:revision>
  <dcterms:created xsi:type="dcterms:W3CDTF">2022-01-24T07:25:40Z</dcterms:created>
  <dcterms:modified xsi:type="dcterms:W3CDTF">2023-05-17T10:13:15Z</dcterms:modified>
</cp:coreProperties>
</file>